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310" r:id="rId3"/>
    <p:sldId id="311" r:id="rId4"/>
    <p:sldId id="312" r:id="rId5"/>
    <p:sldId id="292" r:id="rId6"/>
    <p:sldId id="279" r:id="rId7"/>
    <p:sldId id="280" r:id="rId8"/>
    <p:sldId id="276" r:id="rId9"/>
    <p:sldId id="307" r:id="rId10"/>
    <p:sldId id="308" r:id="rId11"/>
    <p:sldId id="309" r:id="rId12"/>
    <p:sldId id="274" r:id="rId13"/>
    <p:sldId id="262" r:id="rId14"/>
    <p:sldId id="264" r:id="rId15"/>
    <p:sldId id="265" r:id="rId16"/>
    <p:sldId id="266" r:id="rId17"/>
    <p:sldId id="267" r:id="rId18"/>
    <p:sldId id="268" r:id="rId19"/>
    <p:sldId id="269" r:id="rId20"/>
    <p:sldId id="270" r:id="rId21"/>
    <p:sldId id="271" r:id="rId22"/>
    <p:sldId id="272" r:id="rId23"/>
    <p:sldId id="273" r:id="rId24"/>
    <p:sldId id="275" r:id="rId25"/>
    <p:sldId id="284" r:id="rId26"/>
    <p:sldId id="295" r:id="rId27"/>
    <p:sldId id="297" r:id="rId28"/>
    <p:sldId id="298" r:id="rId29"/>
    <p:sldId id="299" r:id="rId30"/>
    <p:sldId id="314" r:id="rId31"/>
    <p:sldId id="315" r:id="rId32"/>
    <p:sldId id="316" r:id="rId33"/>
    <p:sldId id="317" r:id="rId34"/>
    <p:sldId id="318" r:id="rId35"/>
    <p:sldId id="283" r:id="rId36"/>
    <p:sldId id="300" r:id="rId37"/>
    <p:sldId id="319" r:id="rId38"/>
    <p:sldId id="301" r:id="rId39"/>
    <p:sldId id="289" r:id="rId40"/>
    <p:sldId id="302" r:id="rId41"/>
    <p:sldId id="290" r:id="rId42"/>
    <p:sldId id="304" r:id="rId43"/>
    <p:sldId id="320" r:id="rId44"/>
    <p:sldId id="305" r:id="rId45"/>
    <p:sldId id="277" r:id="rId46"/>
    <p:sldId id="288" r:id="rId47"/>
    <p:sldId id="281" r:id="rId48"/>
    <p:sldId id="294" r:id="rId49"/>
    <p:sldId id="303" r:id="rId50"/>
    <p:sldId id="306"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40" autoAdjust="0"/>
    <p:restoredTop sz="94660"/>
  </p:normalViewPr>
  <p:slideViewPr>
    <p:cSldViewPr>
      <p:cViewPr varScale="1">
        <p:scale>
          <a:sx n="70" d="100"/>
          <a:sy n="70" d="100"/>
        </p:scale>
        <p:origin x="-1100" y="-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A0B556-20F2-4CB4-9498-26536CB5D82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tr-TR"/>
        </a:p>
      </dgm:t>
    </dgm:pt>
    <dgm:pt modelId="{FBD47F29-1CFB-4FBD-ADCB-C0CFA32D4D0D}">
      <dgm:prSet phldrT="[Text]"/>
      <dgm:spPr/>
      <dgm:t>
        <a:bodyPr/>
        <a:lstStyle/>
        <a:p>
          <a:r>
            <a:rPr lang="tr-TR" dirty="0" smtClean="0"/>
            <a:t>11 BLOK GÖREVLİSİ </a:t>
          </a:r>
          <a:endParaRPr lang="tr-TR" dirty="0"/>
        </a:p>
      </dgm:t>
    </dgm:pt>
    <dgm:pt modelId="{CB65279E-8922-40F9-9D9C-A8AA7D42E065}" type="parTrans" cxnId="{791AC306-9971-4DD9-B213-963DD115167A}">
      <dgm:prSet/>
      <dgm:spPr/>
      <dgm:t>
        <a:bodyPr/>
        <a:lstStyle/>
        <a:p>
          <a:endParaRPr lang="tr-TR"/>
        </a:p>
      </dgm:t>
    </dgm:pt>
    <dgm:pt modelId="{107C4628-C008-4D04-9AC2-C9C9EB9A53F8}" type="sibTrans" cxnId="{791AC306-9971-4DD9-B213-963DD115167A}">
      <dgm:prSet/>
      <dgm:spPr/>
      <dgm:t>
        <a:bodyPr/>
        <a:lstStyle/>
        <a:p>
          <a:endParaRPr lang="tr-TR"/>
        </a:p>
      </dgm:t>
    </dgm:pt>
    <dgm:pt modelId="{9115CA3B-457C-494F-A90A-930558E831A4}">
      <dgm:prSet phldrT="[Text]"/>
      <dgm:spPr/>
      <dgm:t>
        <a:bodyPr/>
        <a:lstStyle/>
        <a:p>
          <a:r>
            <a:rPr lang="tr-TR" b="1" dirty="0" smtClean="0">
              <a:solidFill>
                <a:schemeClr val="tx1"/>
              </a:solidFill>
            </a:rPr>
            <a:t>660.000 TL \ 1 DAİRE PAYI 1260 TL </a:t>
          </a:r>
          <a:endParaRPr lang="tr-TR" b="1" dirty="0">
            <a:solidFill>
              <a:schemeClr val="tx1"/>
            </a:solidFill>
          </a:endParaRPr>
        </a:p>
      </dgm:t>
    </dgm:pt>
    <dgm:pt modelId="{855C8726-66D5-43B2-966B-FA72A0EC5657}" type="parTrans" cxnId="{B80D02FD-3AEB-4BE2-A81F-2E288BC549BA}">
      <dgm:prSet/>
      <dgm:spPr/>
      <dgm:t>
        <a:bodyPr/>
        <a:lstStyle/>
        <a:p>
          <a:endParaRPr lang="tr-TR"/>
        </a:p>
      </dgm:t>
    </dgm:pt>
    <dgm:pt modelId="{AC305BEB-6F88-4E58-9D03-2705230B5A68}" type="sibTrans" cxnId="{B80D02FD-3AEB-4BE2-A81F-2E288BC549BA}">
      <dgm:prSet/>
      <dgm:spPr/>
      <dgm:t>
        <a:bodyPr/>
        <a:lstStyle/>
        <a:p>
          <a:endParaRPr lang="tr-TR"/>
        </a:p>
      </dgm:t>
    </dgm:pt>
    <dgm:pt modelId="{92CFE335-29F0-4884-BA44-7122490BB522}">
      <dgm:prSet phldrT="[Text]"/>
      <dgm:spPr/>
      <dgm:t>
        <a:bodyPr/>
        <a:lstStyle/>
        <a:p>
          <a:r>
            <a:rPr lang="tr-TR" dirty="0" smtClean="0"/>
            <a:t>4 BLOK GÖREVLİSİ </a:t>
          </a:r>
          <a:endParaRPr lang="tr-TR" dirty="0"/>
        </a:p>
      </dgm:t>
    </dgm:pt>
    <dgm:pt modelId="{1FBDBD8F-E519-4E5F-92D0-0B52625C7274}" type="parTrans" cxnId="{D14AB4FD-E13D-43D0-848A-CB69D51E0BE8}">
      <dgm:prSet/>
      <dgm:spPr/>
      <dgm:t>
        <a:bodyPr/>
        <a:lstStyle/>
        <a:p>
          <a:endParaRPr lang="tr-TR"/>
        </a:p>
      </dgm:t>
    </dgm:pt>
    <dgm:pt modelId="{A4F4F753-C4DA-42F9-ADC6-CC68516895FE}" type="sibTrans" cxnId="{D14AB4FD-E13D-43D0-848A-CB69D51E0BE8}">
      <dgm:prSet/>
      <dgm:spPr/>
      <dgm:t>
        <a:bodyPr/>
        <a:lstStyle/>
        <a:p>
          <a:endParaRPr lang="tr-TR"/>
        </a:p>
      </dgm:t>
    </dgm:pt>
    <dgm:pt modelId="{375B24BF-3E6F-4110-9B31-427AE26D16B6}">
      <dgm:prSet phldrT="[Text]"/>
      <dgm:spPr/>
      <dgm:t>
        <a:bodyPr/>
        <a:lstStyle/>
        <a:p>
          <a:r>
            <a:rPr lang="tr-TR" b="1" dirty="0" smtClean="0">
              <a:solidFill>
                <a:schemeClr val="tx1"/>
              </a:solidFill>
            </a:rPr>
            <a:t>240.000 TL  \  1 DAİRE PAYI 460 TL</a:t>
          </a:r>
          <a:endParaRPr lang="tr-TR" b="1" dirty="0">
            <a:solidFill>
              <a:schemeClr val="tx1"/>
            </a:solidFill>
          </a:endParaRPr>
        </a:p>
      </dgm:t>
    </dgm:pt>
    <dgm:pt modelId="{36731448-C7E4-47EB-B36B-13B5FB7D6448}" type="parTrans" cxnId="{48547827-12B4-46A3-A0F6-348277E0C385}">
      <dgm:prSet/>
      <dgm:spPr/>
      <dgm:t>
        <a:bodyPr/>
        <a:lstStyle/>
        <a:p>
          <a:endParaRPr lang="tr-TR"/>
        </a:p>
      </dgm:t>
    </dgm:pt>
    <dgm:pt modelId="{FAE59484-43D3-4524-A87C-2A7C95B45EBC}" type="sibTrans" cxnId="{48547827-12B4-46A3-A0F6-348277E0C385}">
      <dgm:prSet/>
      <dgm:spPr/>
      <dgm:t>
        <a:bodyPr/>
        <a:lstStyle/>
        <a:p>
          <a:endParaRPr lang="tr-TR"/>
        </a:p>
      </dgm:t>
    </dgm:pt>
    <dgm:pt modelId="{ED7ABEF8-4497-40B2-ADC0-A4C67D52302F}" type="pres">
      <dgm:prSet presAssocID="{43A0B556-20F2-4CB4-9498-26536CB5D82D}" presName="linear" presStyleCnt="0">
        <dgm:presLayoutVars>
          <dgm:animLvl val="lvl"/>
          <dgm:resizeHandles val="exact"/>
        </dgm:presLayoutVars>
      </dgm:prSet>
      <dgm:spPr/>
      <dgm:t>
        <a:bodyPr/>
        <a:lstStyle/>
        <a:p>
          <a:endParaRPr lang="tr-TR"/>
        </a:p>
      </dgm:t>
    </dgm:pt>
    <dgm:pt modelId="{9459C550-DF20-4209-A9F0-D8FFFA08C190}" type="pres">
      <dgm:prSet presAssocID="{FBD47F29-1CFB-4FBD-ADCB-C0CFA32D4D0D}" presName="parentText" presStyleLbl="node1" presStyleIdx="0" presStyleCnt="2">
        <dgm:presLayoutVars>
          <dgm:chMax val="0"/>
          <dgm:bulletEnabled val="1"/>
        </dgm:presLayoutVars>
      </dgm:prSet>
      <dgm:spPr/>
      <dgm:t>
        <a:bodyPr/>
        <a:lstStyle/>
        <a:p>
          <a:endParaRPr lang="tr-TR"/>
        </a:p>
      </dgm:t>
    </dgm:pt>
    <dgm:pt modelId="{D845E5AD-7F7F-4DEB-877F-C78FCE537DEF}" type="pres">
      <dgm:prSet presAssocID="{FBD47F29-1CFB-4FBD-ADCB-C0CFA32D4D0D}" presName="childText" presStyleLbl="revTx" presStyleIdx="0" presStyleCnt="2">
        <dgm:presLayoutVars>
          <dgm:bulletEnabled val="1"/>
        </dgm:presLayoutVars>
      </dgm:prSet>
      <dgm:spPr/>
      <dgm:t>
        <a:bodyPr/>
        <a:lstStyle/>
        <a:p>
          <a:endParaRPr lang="tr-TR"/>
        </a:p>
      </dgm:t>
    </dgm:pt>
    <dgm:pt modelId="{AF84F285-C33F-477C-B592-E9B55F1898C5}" type="pres">
      <dgm:prSet presAssocID="{92CFE335-29F0-4884-BA44-7122490BB522}" presName="parentText" presStyleLbl="node1" presStyleIdx="1" presStyleCnt="2">
        <dgm:presLayoutVars>
          <dgm:chMax val="0"/>
          <dgm:bulletEnabled val="1"/>
        </dgm:presLayoutVars>
      </dgm:prSet>
      <dgm:spPr/>
      <dgm:t>
        <a:bodyPr/>
        <a:lstStyle/>
        <a:p>
          <a:endParaRPr lang="tr-TR"/>
        </a:p>
      </dgm:t>
    </dgm:pt>
    <dgm:pt modelId="{FD5772A1-D76D-42AC-B8CF-7037FC612E82}" type="pres">
      <dgm:prSet presAssocID="{92CFE335-29F0-4884-BA44-7122490BB522}" presName="childText" presStyleLbl="revTx" presStyleIdx="1" presStyleCnt="2">
        <dgm:presLayoutVars>
          <dgm:bulletEnabled val="1"/>
        </dgm:presLayoutVars>
      </dgm:prSet>
      <dgm:spPr/>
      <dgm:t>
        <a:bodyPr/>
        <a:lstStyle/>
        <a:p>
          <a:endParaRPr lang="tr-TR"/>
        </a:p>
      </dgm:t>
    </dgm:pt>
  </dgm:ptLst>
  <dgm:cxnLst>
    <dgm:cxn modelId="{F1C8CE38-268A-45E8-B0BE-A8C70B757025}" type="presOf" srcId="{92CFE335-29F0-4884-BA44-7122490BB522}" destId="{AF84F285-C33F-477C-B592-E9B55F1898C5}" srcOrd="0" destOrd="0" presId="urn:microsoft.com/office/officeart/2005/8/layout/vList2"/>
    <dgm:cxn modelId="{FD7D18D1-A91A-41AB-BF5F-6A0A1D681E84}" type="presOf" srcId="{9115CA3B-457C-494F-A90A-930558E831A4}" destId="{D845E5AD-7F7F-4DEB-877F-C78FCE537DEF}" srcOrd="0" destOrd="0" presId="urn:microsoft.com/office/officeart/2005/8/layout/vList2"/>
    <dgm:cxn modelId="{791AC306-9971-4DD9-B213-963DD115167A}" srcId="{43A0B556-20F2-4CB4-9498-26536CB5D82D}" destId="{FBD47F29-1CFB-4FBD-ADCB-C0CFA32D4D0D}" srcOrd="0" destOrd="0" parTransId="{CB65279E-8922-40F9-9D9C-A8AA7D42E065}" sibTransId="{107C4628-C008-4D04-9AC2-C9C9EB9A53F8}"/>
    <dgm:cxn modelId="{BD3B1245-92F0-4E13-97D8-686BCEE8DE47}" type="presOf" srcId="{43A0B556-20F2-4CB4-9498-26536CB5D82D}" destId="{ED7ABEF8-4497-40B2-ADC0-A4C67D52302F}" srcOrd="0" destOrd="0" presId="urn:microsoft.com/office/officeart/2005/8/layout/vList2"/>
    <dgm:cxn modelId="{B80D02FD-3AEB-4BE2-A81F-2E288BC549BA}" srcId="{FBD47F29-1CFB-4FBD-ADCB-C0CFA32D4D0D}" destId="{9115CA3B-457C-494F-A90A-930558E831A4}" srcOrd="0" destOrd="0" parTransId="{855C8726-66D5-43B2-966B-FA72A0EC5657}" sibTransId="{AC305BEB-6F88-4E58-9D03-2705230B5A68}"/>
    <dgm:cxn modelId="{D14AB4FD-E13D-43D0-848A-CB69D51E0BE8}" srcId="{43A0B556-20F2-4CB4-9498-26536CB5D82D}" destId="{92CFE335-29F0-4884-BA44-7122490BB522}" srcOrd="1" destOrd="0" parTransId="{1FBDBD8F-E519-4E5F-92D0-0B52625C7274}" sibTransId="{A4F4F753-C4DA-42F9-ADC6-CC68516895FE}"/>
    <dgm:cxn modelId="{777E7644-9B3D-4BE1-B754-A2D41CA6F8FD}" type="presOf" srcId="{FBD47F29-1CFB-4FBD-ADCB-C0CFA32D4D0D}" destId="{9459C550-DF20-4209-A9F0-D8FFFA08C190}" srcOrd="0" destOrd="0" presId="urn:microsoft.com/office/officeart/2005/8/layout/vList2"/>
    <dgm:cxn modelId="{48547827-12B4-46A3-A0F6-348277E0C385}" srcId="{92CFE335-29F0-4884-BA44-7122490BB522}" destId="{375B24BF-3E6F-4110-9B31-427AE26D16B6}" srcOrd="0" destOrd="0" parTransId="{36731448-C7E4-47EB-B36B-13B5FB7D6448}" sibTransId="{FAE59484-43D3-4524-A87C-2A7C95B45EBC}"/>
    <dgm:cxn modelId="{96F37EA2-B6CB-497D-ACEA-5D3C22A65074}" type="presOf" srcId="{375B24BF-3E6F-4110-9B31-427AE26D16B6}" destId="{FD5772A1-D76D-42AC-B8CF-7037FC612E82}" srcOrd="0" destOrd="0" presId="urn:microsoft.com/office/officeart/2005/8/layout/vList2"/>
    <dgm:cxn modelId="{BEFB1308-B43B-4597-9AE9-DEB2252802C7}" type="presParOf" srcId="{ED7ABEF8-4497-40B2-ADC0-A4C67D52302F}" destId="{9459C550-DF20-4209-A9F0-D8FFFA08C190}" srcOrd="0" destOrd="0" presId="urn:microsoft.com/office/officeart/2005/8/layout/vList2"/>
    <dgm:cxn modelId="{1FDC0ED0-7ED4-44FF-9F93-84E916FC8BEC}" type="presParOf" srcId="{ED7ABEF8-4497-40B2-ADC0-A4C67D52302F}" destId="{D845E5AD-7F7F-4DEB-877F-C78FCE537DEF}" srcOrd="1" destOrd="0" presId="urn:microsoft.com/office/officeart/2005/8/layout/vList2"/>
    <dgm:cxn modelId="{0EEA2267-1CC4-4003-8CC6-D3C2B1064441}" type="presParOf" srcId="{ED7ABEF8-4497-40B2-ADC0-A4C67D52302F}" destId="{AF84F285-C33F-477C-B592-E9B55F1898C5}" srcOrd="2" destOrd="0" presId="urn:microsoft.com/office/officeart/2005/8/layout/vList2"/>
    <dgm:cxn modelId="{FF211730-DA1D-412B-BAE8-F63E53457DAC}" type="presParOf" srcId="{ED7ABEF8-4497-40B2-ADC0-A4C67D52302F}" destId="{FD5772A1-D76D-42AC-B8CF-7037FC612E82}"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A0B556-20F2-4CB4-9498-26536CB5D82D}"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tr-TR"/>
        </a:p>
      </dgm:t>
    </dgm:pt>
    <dgm:pt modelId="{FBD47F29-1CFB-4FBD-ADCB-C0CFA32D4D0D}">
      <dgm:prSet phldrT="[Text]"/>
      <dgm:spPr/>
      <dgm:t>
        <a:bodyPr/>
        <a:lstStyle/>
        <a:p>
          <a:pPr algn="ctr"/>
          <a:r>
            <a:rPr lang="tr-TR" dirty="0" smtClean="0"/>
            <a:t>11 İŞÇİ DAVASI EK BÜTÇE </a:t>
          </a:r>
          <a:endParaRPr lang="tr-TR" dirty="0"/>
        </a:p>
      </dgm:t>
    </dgm:pt>
    <dgm:pt modelId="{CB65279E-8922-40F9-9D9C-A8AA7D42E065}" type="parTrans" cxnId="{791AC306-9971-4DD9-B213-963DD115167A}">
      <dgm:prSet/>
      <dgm:spPr/>
      <dgm:t>
        <a:bodyPr/>
        <a:lstStyle/>
        <a:p>
          <a:endParaRPr lang="tr-TR"/>
        </a:p>
      </dgm:t>
    </dgm:pt>
    <dgm:pt modelId="{107C4628-C008-4D04-9AC2-C9C9EB9A53F8}" type="sibTrans" cxnId="{791AC306-9971-4DD9-B213-963DD115167A}">
      <dgm:prSet/>
      <dgm:spPr/>
      <dgm:t>
        <a:bodyPr/>
        <a:lstStyle/>
        <a:p>
          <a:endParaRPr lang="tr-TR"/>
        </a:p>
      </dgm:t>
    </dgm:pt>
    <dgm:pt modelId="{9115CA3B-457C-494F-A90A-930558E831A4}">
      <dgm:prSet phldrT="[Text]" custT="1"/>
      <dgm:spPr/>
      <dgm:t>
        <a:bodyPr/>
        <a:lstStyle/>
        <a:p>
          <a:pPr algn="r"/>
          <a:r>
            <a:rPr lang="tr-TR" sz="4000" b="1" dirty="0" smtClean="0">
              <a:solidFill>
                <a:schemeClr val="tx1"/>
              </a:solidFill>
            </a:rPr>
            <a:t>420.000 TL \ 1 DAİRE PAYI </a:t>
          </a:r>
          <a:r>
            <a:rPr lang="tr-TR" sz="4000" b="1" dirty="0" smtClean="0">
              <a:solidFill>
                <a:srgbClr val="FF0000"/>
              </a:solidFill>
            </a:rPr>
            <a:t>800 TL </a:t>
          </a:r>
          <a:endParaRPr lang="tr-TR" sz="4000" b="1" dirty="0">
            <a:solidFill>
              <a:schemeClr val="tx1"/>
            </a:solidFill>
          </a:endParaRPr>
        </a:p>
      </dgm:t>
    </dgm:pt>
    <dgm:pt modelId="{855C8726-66D5-43B2-966B-FA72A0EC5657}" type="parTrans" cxnId="{B80D02FD-3AEB-4BE2-A81F-2E288BC549BA}">
      <dgm:prSet/>
      <dgm:spPr/>
      <dgm:t>
        <a:bodyPr/>
        <a:lstStyle/>
        <a:p>
          <a:endParaRPr lang="tr-TR"/>
        </a:p>
      </dgm:t>
    </dgm:pt>
    <dgm:pt modelId="{AC305BEB-6F88-4E58-9D03-2705230B5A68}" type="sibTrans" cxnId="{B80D02FD-3AEB-4BE2-A81F-2E288BC549BA}">
      <dgm:prSet/>
      <dgm:spPr/>
      <dgm:t>
        <a:bodyPr/>
        <a:lstStyle/>
        <a:p>
          <a:endParaRPr lang="tr-TR"/>
        </a:p>
      </dgm:t>
    </dgm:pt>
    <dgm:pt modelId="{E64D3084-1C54-4DEF-AD5C-18673CC72D88}">
      <dgm:prSet phldrT="[Text]" custT="1"/>
      <dgm:spPr/>
      <dgm:t>
        <a:bodyPr/>
        <a:lstStyle/>
        <a:p>
          <a:pPr algn="r"/>
          <a:r>
            <a:rPr lang="tr-TR" sz="4000" b="1" dirty="0" smtClean="0">
              <a:solidFill>
                <a:schemeClr val="tx1"/>
              </a:solidFill>
            </a:rPr>
            <a:t>4 EŞİT TAKSİTTE ÖDENMEK ÜZERE</a:t>
          </a:r>
          <a:endParaRPr lang="tr-TR" sz="4000" b="1" dirty="0">
            <a:solidFill>
              <a:schemeClr val="tx1"/>
            </a:solidFill>
          </a:endParaRPr>
        </a:p>
      </dgm:t>
    </dgm:pt>
    <dgm:pt modelId="{CE137894-4098-4456-BB81-766AD55EAB90}" type="parTrans" cxnId="{2835E891-06AF-43B9-9AAB-D1046D8CDA20}">
      <dgm:prSet/>
      <dgm:spPr/>
      <dgm:t>
        <a:bodyPr/>
        <a:lstStyle/>
        <a:p>
          <a:endParaRPr lang="tr-TR"/>
        </a:p>
      </dgm:t>
    </dgm:pt>
    <dgm:pt modelId="{55A643CE-12CB-4AAF-A4A7-7D0001C2D467}" type="sibTrans" cxnId="{2835E891-06AF-43B9-9AAB-D1046D8CDA20}">
      <dgm:prSet/>
      <dgm:spPr/>
      <dgm:t>
        <a:bodyPr/>
        <a:lstStyle/>
        <a:p>
          <a:endParaRPr lang="tr-TR"/>
        </a:p>
      </dgm:t>
    </dgm:pt>
    <dgm:pt modelId="{193FAFCF-48EF-4E95-A6FB-BBB897E67CCD}">
      <dgm:prSet phldrT="[Text]" custT="1"/>
      <dgm:spPr/>
      <dgm:t>
        <a:bodyPr/>
        <a:lstStyle/>
        <a:p>
          <a:pPr algn="r"/>
          <a:endParaRPr lang="tr-TR" sz="4000" b="1" dirty="0">
            <a:solidFill>
              <a:schemeClr val="tx1"/>
            </a:solidFill>
          </a:endParaRPr>
        </a:p>
      </dgm:t>
    </dgm:pt>
    <dgm:pt modelId="{E67B8C24-312D-40B1-BD2B-4E1F20B2DDD0}" type="sibTrans" cxnId="{B654E8A0-2D14-43E8-820D-AADAC9770540}">
      <dgm:prSet/>
      <dgm:spPr/>
      <dgm:t>
        <a:bodyPr/>
        <a:lstStyle/>
        <a:p>
          <a:endParaRPr lang="tr-TR"/>
        </a:p>
      </dgm:t>
    </dgm:pt>
    <dgm:pt modelId="{3582F6DD-8015-4B39-8EFB-A15FBA2CFDB5}" type="parTrans" cxnId="{B654E8A0-2D14-43E8-820D-AADAC9770540}">
      <dgm:prSet/>
      <dgm:spPr/>
      <dgm:t>
        <a:bodyPr/>
        <a:lstStyle/>
        <a:p>
          <a:endParaRPr lang="tr-TR"/>
        </a:p>
      </dgm:t>
    </dgm:pt>
    <dgm:pt modelId="{ED7ABEF8-4497-40B2-ADC0-A4C67D52302F}" type="pres">
      <dgm:prSet presAssocID="{43A0B556-20F2-4CB4-9498-26536CB5D82D}" presName="linear" presStyleCnt="0">
        <dgm:presLayoutVars>
          <dgm:animLvl val="lvl"/>
          <dgm:resizeHandles val="exact"/>
        </dgm:presLayoutVars>
      </dgm:prSet>
      <dgm:spPr/>
      <dgm:t>
        <a:bodyPr/>
        <a:lstStyle/>
        <a:p>
          <a:endParaRPr lang="tr-TR"/>
        </a:p>
      </dgm:t>
    </dgm:pt>
    <dgm:pt modelId="{9459C550-DF20-4209-A9F0-D8FFFA08C190}" type="pres">
      <dgm:prSet presAssocID="{FBD47F29-1CFB-4FBD-ADCB-C0CFA32D4D0D}" presName="parentText" presStyleLbl="node1" presStyleIdx="0" presStyleCnt="1">
        <dgm:presLayoutVars>
          <dgm:chMax val="0"/>
          <dgm:bulletEnabled val="1"/>
        </dgm:presLayoutVars>
      </dgm:prSet>
      <dgm:spPr/>
      <dgm:t>
        <a:bodyPr/>
        <a:lstStyle/>
        <a:p>
          <a:endParaRPr lang="tr-TR"/>
        </a:p>
      </dgm:t>
    </dgm:pt>
    <dgm:pt modelId="{D845E5AD-7F7F-4DEB-877F-C78FCE537DEF}" type="pres">
      <dgm:prSet presAssocID="{FBD47F29-1CFB-4FBD-ADCB-C0CFA32D4D0D}" presName="childText" presStyleLbl="revTx" presStyleIdx="0" presStyleCnt="1" custScaleY="196639">
        <dgm:presLayoutVars>
          <dgm:bulletEnabled val="1"/>
        </dgm:presLayoutVars>
      </dgm:prSet>
      <dgm:spPr/>
      <dgm:t>
        <a:bodyPr/>
        <a:lstStyle/>
        <a:p>
          <a:endParaRPr lang="tr-TR"/>
        </a:p>
      </dgm:t>
    </dgm:pt>
  </dgm:ptLst>
  <dgm:cxnLst>
    <dgm:cxn modelId="{E6B7242C-B7E5-4DD3-9AF5-BCC6A48B6983}" type="presOf" srcId="{193FAFCF-48EF-4E95-A6FB-BBB897E67CCD}" destId="{D845E5AD-7F7F-4DEB-877F-C78FCE537DEF}" srcOrd="0" destOrd="1" presId="urn:microsoft.com/office/officeart/2005/8/layout/vList2"/>
    <dgm:cxn modelId="{791AC306-9971-4DD9-B213-963DD115167A}" srcId="{43A0B556-20F2-4CB4-9498-26536CB5D82D}" destId="{FBD47F29-1CFB-4FBD-ADCB-C0CFA32D4D0D}" srcOrd="0" destOrd="0" parTransId="{CB65279E-8922-40F9-9D9C-A8AA7D42E065}" sibTransId="{107C4628-C008-4D04-9AC2-C9C9EB9A53F8}"/>
    <dgm:cxn modelId="{2835E891-06AF-43B9-9AAB-D1046D8CDA20}" srcId="{FBD47F29-1CFB-4FBD-ADCB-C0CFA32D4D0D}" destId="{E64D3084-1C54-4DEF-AD5C-18673CC72D88}" srcOrd="2" destOrd="0" parTransId="{CE137894-4098-4456-BB81-766AD55EAB90}" sibTransId="{55A643CE-12CB-4AAF-A4A7-7D0001C2D467}"/>
    <dgm:cxn modelId="{B80D02FD-3AEB-4BE2-A81F-2E288BC549BA}" srcId="{FBD47F29-1CFB-4FBD-ADCB-C0CFA32D4D0D}" destId="{9115CA3B-457C-494F-A90A-930558E831A4}" srcOrd="0" destOrd="0" parTransId="{855C8726-66D5-43B2-966B-FA72A0EC5657}" sibTransId="{AC305BEB-6F88-4E58-9D03-2705230B5A68}"/>
    <dgm:cxn modelId="{30DAA036-0958-40ED-AD4C-52DC03E83252}" type="presOf" srcId="{FBD47F29-1CFB-4FBD-ADCB-C0CFA32D4D0D}" destId="{9459C550-DF20-4209-A9F0-D8FFFA08C190}" srcOrd="0" destOrd="0" presId="urn:microsoft.com/office/officeart/2005/8/layout/vList2"/>
    <dgm:cxn modelId="{B654E8A0-2D14-43E8-820D-AADAC9770540}" srcId="{FBD47F29-1CFB-4FBD-ADCB-C0CFA32D4D0D}" destId="{193FAFCF-48EF-4E95-A6FB-BBB897E67CCD}" srcOrd="1" destOrd="0" parTransId="{3582F6DD-8015-4B39-8EFB-A15FBA2CFDB5}" sibTransId="{E67B8C24-312D-40B1-BD2B-4E1F20B2DDD0}"/>
    <dgm:cxn modelId="{CE926638-DE30-4CC3-B7DF-5C5BF0364096}" type="presOf" srcId="{43A0B556-20F2-4CB4-9498-26536CB5D82D}" destId="{ED7ABEF8-4497-40B2-ADC0-A4C67D52302F}" srcOrd="0" destOrd="0" presId="urn:microsoft.com/office/officeart/2005/8/layout/vList2"/>
    <dgm:cxn modelId="{66528D31-02FB-4CBF-9C41-6CB571790EF9}" type="presOf" srcId="{9115CA3B-457C-494F-A90A-930558E831A4}" destId="{D845E5AD-7F7F-4DEB-877F-C78FCE537DEF}" srcOrd="0" destOrd="0" presId="urn:microsoft.com/office/officeart/2005/8/layout/vList2"/>
    <dgm:cxn modelId="{2DE6DF71-E179-443D-A069-85C425927D57}" type="presOf" srcId="{E64D3084-1C54-4DEF-AD5C-18673CC72D88}" destId="{D845E5AD-7F7F-4DEB-877F-C78FCE537DEF}" srcOrd="0" destOrd="2" presId="urn:microsoft.com/office/officeart/2005/8/layout/vList2"/>
    <dgm:cxn modelId="{811CA380-D8E5-42FB-A3C9-E48974103E18}" type="presParOf" srcId="{ED7ABEF8-4497-40B2-ADC0-A4C67D52302F}" destId="{9459C550-DF20-4209-A9F0-D8FFFA08C190}" srcOrd="0" destOrd="0" presId="urn:microsoft.com/office/officeart/2005/8/layout/vList2"/>
    <dgm:cxn modelId="{000BBDBE-54B6-4B39-8CB1-67E9B5F80C8E}" type="presParOf" srcId="{ED7ABEF8-4497-40B2-ADC0-A4C67D52302F}" destId="{D845E5AD-7F7F-4DEB-877F-C78FCE537DE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9C550-DF20-4209-A9F0-D8FFFA08C190}">
      <dsp:nvSpPr>
        <dsp:cNvPr id="0" name=""/>
        <dsp:cNvSpPr/>
      </dsp:nvSpPr>
      <dsp:spPr>
        <a:xfrm>
          <a:off x="0" y="182292"/>
          <a:ext cx="8749902" cy="131917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lvl="0" algn="l" defTabSz="2444750">
            <a:lnSpc>
              <a:spcPct val="90000"/>
            </a:lnSpc>
            <a:spcBef>
              <a:spcPct val="0"/>
            </a:spcBef>
            <a:spcAft>
              <a:spcPct val="35000"/>
            </a:spcAft>
          </a:pPr>
          <a:r>
            <a:rPr lang="tr-TR" sz="5500" kern="1200" dirty="0" smtClean="0"/>
            <a:t>11 BLOK GÖREVLİSİ </a:t>
          </a:r>
          <a:endParaRPr lang="tr-TR" sz="5500" kern="1200" dirty="0"/>
        </a:p>
      </dsp:txBody>
      <dsp:txXfrm>
        <a:off x="64397" y="246689"/>
        <a:ext cx="8621108" cy="1190381"/>
      </dsp:txXfrm>
    </dsp:sp>
    <dsp:sp modelId="{D845E5AD-7F7F-4DEB-877F-C78FCE537DEF}">
      <dsp:nvSpPr>
        <dsp:cNvPr id="0" name=""/>
        <dsp:cNvSpPr/>
      </dsp:nvSpPr>
      <dsp:spPr>
        <a:xfrm>
          <a:off x="0" y="1501468"/>
          <a:ext cx="8749902"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809" tIns="69850" rIns="391160" bIns="69850" numCol="1" spcCol="1270" anchor="t" anchorCtr="0">
          <a:noAutofit/>
        </a:bodyPr>
        <a:lstStyle/>
        <a:p>
          <a:pPr marL="285750" lvl="1" indent="-285750" algn="l" defTabSz="1911350">
            <a:lnSpc>
              <a:spcPct val="90000"/>
            </a:lnSpc>
            <a:spcBef>
              <a:spcPct val="0"/>
            </a:spcBef>
            <a:spcAft>
              <a:spcPct val="20000"/>
            </a:spcAft>
            <a:buChar char="••"/>
          </a:pPr>
          <a:r>
            <a:rPr lang="tr-TR" sz="4300" b="1" kern="1200" dirty="0" smtClean="0">
              <a:solidFill>
                <a:schemeClr val="tx1"/>
              </a:solidFill>
            </a:rPr>
            <a:t>660.000 TL \ 1 DAİRE PAYI 1260 TL </a:t>
          </a:r>
          <a:endParaRPr lang="tr-TR" sz="4300" b="1" kern="1200" dirty="0">
            <a:solidFill>
              <a:schemeClr val="tx1"/>
            </a:solidFill>
          </a:endParaRPr>
        </a:p>
      </dsp:txBody>
      <dsp:txXfrm>
        <a:off x="0" y="1501468"/>
        <a:ext cx="8749902" cy="910800"/>
      </dsp:txXfrm>
    </dsp:sp>
    <dsp:sp modelId="{AF84F285-C33F-477C-B592-E9B55F1898C5}">
      <dsp:nvSpPr>
        <dsp:cNvPr id="0" name=""/>
        <dsp:cNvSpPr/>
      </dsp:nvSpPr>
      <dsp:spPr>
        <a:xfrm>
          <a:off x="0" y="2412268"/>
          <a:ext cx="8749902" cy="131917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9550" tIns="209550" rIns="209550" bIns="209550" numCol="1" spcCol="1270" anchor="ctr" anchorCtr="0">
          <a:noAutofit/>
        </a:bodyPr>
        <a:lstStyle/>
        <a:p>
          <a:pPr lvl="0" algn="l" defTabSz="2444750">
            <a:lnSpc>
              <a:spcPct val="90000"/>
            </a:lnSpc>
            <a:spcBef>
              <a:spcPct val="0"/>
            </a:spcBef>
            <a:spcAft>
              <a:spcPct val="35000"/>
            </a:spcAft>
          </a:pPr>
          <a:r>
            <a:rPr lang="tr-TR" sz="5500" kern="1200" dirty="0" smtClean="0"/>
            <a:t>4 BLOK GÖREVLİSİ </a:t>
          </a:r>
          <a:endParaRPr lang="tr-TR" sz="5500" kern="1200" dirty="0"/>
        </a:p>
      </dsp:txBody>
      <dsp:txXfrm>
        <a:off x="64397" y="2476665"/>
        <a:ext cx="8621108" cy="1190381"/>
      </dsp:txXfrm>
    </dsp:sp>
    <dsp:sp modelId="{FD5772A1-D76D-42AC-B8CF-7037FC612E82}">
      <dsp:nvSpPr>
        <dsp:cNvPr id="0" name=""/>
        <dsp:cNvSpPr/>
      </dsp:nvSpPr>
      <dsp:spPr>
        <a:xfrm>
          <a:off x="0" y="3731443"/>
          <a:ext cx="8749902"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809" tIns="69850" rIns="391160" bIns="69850" numCol="1" spcCol="1270" anchor="t" anchorCtr="0">
          <a:noAutofit/>
        </a:bodyPr>
        <a:lstStyle/>
        <a:p>
          <a:pPr marL="285750" lvl="1" indent="-285750" algn="l" defTabSz="1911350">
            <a:lnSpc>
              <a:spcPct val="90000"/>
            </a:lnSpc>
            <a:spcBef>
              <a:spcPct val="0"/>
            </a:spcBef>
            <a:spcAft>
              <a:spcPct val="20000"/>
            </a:spcAft>
            <a:buChar char="••"/>
          </a:pPr>
          <a:r>
            <a:rPr lang="tr-TR" sz="4300" b="1" kern="1200" dirty="0" smtClean="0">
              <a:solidFill>
                <a:schemeClr val="tx1"/>
              </a:solidFill>
            </a:rPr>
            <a:t>240.000 TL  \  1 DAİRE PAYI 460 TL</a:t>
          </a:r>
          <a:endParaRPr lang="tr-TR" sz="4300" b="1" kern="1200" dirty="0">
            <a:solidFill>
              <a:schemeClr val="tx1"/>
            </a:solidFill>
          </a:endParaRPr>
        </a:p>
      </dsp:txBody>
      <dsp:txXfrm>
        <a:off x="0" y="3731443"/>
        <a:ext cx="8749902" cy="910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7B8C0099-A381-4C56-B7A0-E66125AFED42}" type="datetimeFigureOut">
              <a:rPr lang="tr-TR" smtClean="0"/>
              <a:t>13.10.2019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127023667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7B8C0099-A381-4C56-B7A0-E66125AFED42}" type="datetimeFigureOut">
              <a:rPr lang="tr-TR" smtClean="0"/>
              <a:t>13.10.2019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124852684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8C0099-A381-4C56-B7A0-E66125AFED42}" type="datetimeFigureOut">
              <a:rPr lang="tr-TR" smtClean="0"/>
              <a:t>13.10.2019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147367327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7B8C0099-A381-4C56-B7A0-E66125AFED42}" type="datetimeFigureOut">
              <a:rPr lang="tr-TR" smtClean="0"/>
              <a:t>13.10.2019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51612820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7B8C0099-A381-4C56-B7A0-E66125AFED42}" type="datetimeFigureOut">
              <a:rPr lang="tr-TR" smtClean="0"/>
              <a:t>13.10.2019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158728649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7B8C0099-A381-4C56-B7A0-E66125AFED42}" type="datetimeFigureOut">
              <a:rPr lang="tr-TR" smtClean="0"/>
              <a:t>13.10.2019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48237011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8C0099-A381-4C56-B7A0-E66125AFED42}" type="datetimeFigureOut">
              <a:rPr lang="tr-TR" smtClean="0"/>
              <a:t>13.10.2019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131584812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8C0099-A381-4C56-B7A0-E66125AFED42}" type="datetimeFigureOut">
              <a:rPr lang="tr-TR" smtClean="0"/>
              <a:t>13.10.2019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423428337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8C0099-A381-4C56-B7A0-E66125AFED42}" type="datetimeFigureOut">
              <a:rPr lang="tr-TR" smtClean="0"/>
              <a:t>13.10.2019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393267945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7B8C0099-A381-4C56-B7A0-E66125AFED42}" type="datetimeFigureOut">
              <a:rPr lang="tr-TR" smtClean="0"/>
              <a:t>13.10.2019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180592828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7B8C0099-A381-4C56-B7A0-E66125AFED42}" type="datetimeFigureOut">
              <a:rPr lang="tr-TR" smtClean="0"/>
              <a:t>13.10.2019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9A41C57-9328-4B1A-8E12-B4D286E6AD6F}" type="slidenum">
              <a:rPr lang="tr-TR" smtClean="0"/>
              <a:t>‹#›</a:t>
            </a:fld>
            <a:endParaRPr lang="tr-TR"/>
          </a:p>
        </p:txBody>
      </p:sp>
    </p:spTree>
    <p:extLst>
      <p:ext uri="{BB962C8B-B14F-4D97-AF65-F5344CB8AC3E}">
        <p14:creationId xmlns:p14="http://schemas.microsoft.com/office/powerpoint/2010/main" val="200493739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C0099-A381-4C56-B7A0-E66125AFED42}" type="datetimeFigureOut">
              <a:rPr lang="tr-TR" smtClean="0"/>
              <a:t>13.10.2019</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41C57-9328-4B1A-8E12-B4D286E6AD6F}" type="slidenum">
              <a:rPr lang="tr-TR" smtClean="0"/>
              <a:t>‹#›</a:t>
            </a:fld>
            <a:endParaRPr lang="tr-TR"/>
          </a:p>
        </p:txBody>
      </p:sp>
    </p:spTree>
    <p:extLst>
      <p:ext uri="{BB962C8B-B14F-4D97-AF65-F5344CB8AC3E}">
        <p14:creationId xmlns:p14="http://schemas.microsoft.com/office/powerpoint/2010/main" val="1933178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www.otis.com/" TargetMode="External"/><Relationship Id="rId7"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g"/><Relationship Id="rId7"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eg"/><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image" Target="../media/image40.jpg"/></Relationships>
</file>

<file path=ppt/slides/_rels/slide1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49.jpg"/><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2.jpg"/><Relationship Id="rId4" Type="http://schemas.openxmlformats.org/officeDocument/2006/relationships/image" Target="../media/image51.jpg"/></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g"/></Relationships>
</file>

<file path=ppt/slides/_rels/slide2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9.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0.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1.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62.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3.emf"/></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4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4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6.xml"/><Relationship Id="rId5" Type="http://schemas.openxmlformats.org/officeDocument/2006/relationships/image" Target="../media/image68.jpeg"/><Relationship Id="rId4" Type="http://schemas.openxmlformats.org/officeDocument/2006/relationships/image" Target="../media/image67.jpg"/></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71424" y="135985"/>
            <a:ext cx="1717751" cy="916709"/>
          </a:xfrm>
          <a:prstGeom prst="rect">
            <a:avLst/>
          </a:prstGeom>
        </p:spPr>
      </p:pic>
      <p:sp>
        <p:nvSpPr>
          <p:cNvPr id="5" name="Title 4"/>
          <p:cNvSpPr>
            <a:spLocks noGrp="1"/>
          </p:cNvSpPr>
          <p:nvPr>
            <p:ph type="title"/>
          </p:nvPr>
        </p:nvSpPr>
        <p:spPr>
          <a:xfrm>
            <a:off x="2339752" y="135985"/>
            <a:ext cx="6386913" cy="916709"/>
          </a:xfrm>
          <a:ln>
            <a:noFill/>
          </a:ln>
          <a:effectLst>
            <a:outerShdw blurRad="107950" dist="12700" dir="5400000" algn="ctr">
              <a:srgbClr val="000000"/>
            </a:outerShdw>
          </a:effectLst>
          <a:scene3d>
            <a:camera prst="perspectiveRight"/>
            <a:lightRig rig="soft" dir="t">
              <a:rot lat="0" lon="0" rev="0"/>
            </a:lightRig>
          </a:scene3d>
          <a:sp3d contourW="44450" prstMaterial="matte">
            <a:bevelT w="63500" h="63500" prst="artDeco"/>
            <a:contourClr>
              <a:srgbClr val="FFFFFF"/>
            </a:contourClr>
          </a:sp3d>
        </p:spPr>
        <p:txBody>
          <a:bodyPr>
            <a:normAutofit/>
          </a:bodyPr>
          <a:lstStyle/>
          <a:p>
            <a:r>
              <a:rPr lang="tr-TR" sz="2800" b="1" u="sng" dirty="0" smtClean="0">
                <a:latin typeface="Arial Black" pitchFamily="34" charset="0"/>
              </a:rPr>
              <a:t>ŞELALE EVLERİ GENEL KURUL</a:t>
            </a:r>
            <a:endParaRPr lang="tr-TR" sz="2800" b="1" u="sng" dirty="0">
              <a:latin typeface="Arial Black" pitchFamily="34" charset="0"/>
            </a:endParaRPr>
          </a:p>
        </p:txBody>
      </p:sp>
      <p:pic>
        <p:nvPicPr>
          <p:cNvPr id="15"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24" y="1412776"/>
            <a:ext cx="8549048" cy="5445224"/>
          </a:xfrm>
          <a:prstGeom prst="rect">
            <a:avLst/>
          </a:prstGeom>
        </p:spPr>
      </p:pic>
    </p:spTree>
    <p:extLst>
      <p:ext uri="{BB962C8B-B14F-4D97-AF65-F5344CB8AC3E}">
        <p14:creationId xmlns:p14="http://schemas.microsoft.com/office/powerpoint/2010/main" val="240547360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15581"/>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p:cNvSpPr>
            <a:spLocks noGrp="1"/>
          </p:cNvSpPr>
          <p:nvPr>
            <p:ph idx="1"/>
          </p:nvPr>
        </p:nvSpPr>
        <p:spPr>
          <a:xfrm>
            <a:off x="457200" y="692696"/>
            <a:ext cx="8229600" cy="5760640"/>
          </a:xfrm>
        </p:spPr>
        <p:txBody>
          <a:bodyPr>
            <a:noAutofit/>
          </a:bodyPr>
          <a:lstStyle/>
          <a:p>
            <a:pPr marL="0" indent="0" algn="ctr">
              <a:buNone/>
            </a:pPr>
            <a:r>
              <a:rPr lang="tr-TR" b="1" i="1" dirty="0" smtClean="0">
                <a:solidFill>
                  <a:srgbClr val="FF0000"/>
                </a:solidFill>
                <a:latin typeface="Century Schoolbook" pitchFamily="18" charset="0"/>
              </a:rPr>
              <a:t>MADDE 1</a:t>
            </a:r>
            <a:r>
              <a:rPr lang="tr-TR" b="1" i="1" dirty="0" smtClean="0">
                <a:solidFill>
                  <a:schemeClr val="tx1">
                    <a:lumMod val="85000"/>
                    <a:lumOff val="15000"/>
                  </a:schemeClr>
                </a:solidFill>
                <a:latin typeface="Century Schoolbook" pitchFamily="18" charset="0"/>
              </a:rPr>
              <a:t> </a:t>
            </a:r>
          </a:p>
          <a:p>
            <a:pPr marL="0" indent="0" algn="ctr">
              <a:buNone/>
            </a:pPr>
            <a:r>
              <a:rPr lang="tr-TR" b="1" i="1" dirty="0" smtClean="0">
                <a:solidFill>
                  <a:schemeClr val="tx1">
                    <a:lumMod val="85000"/>
                    <a:lumOff val="15000"/>
                  </a:schemeClr>
                </a:solidFill>
                <a:latin typeface="Century Schoolbook" pitchFamily="18" charset="0"/>
              </a:rPr>
              <a:t> </a:t>
            </a:r>
          </a:p>
          <a:p>
            <a:pPr marL="0" lvl="0" indent="0" algn="ctr">
              <a:buNone/>
            </a:pPr>
            <a:r>
              <a:rPr lang="tr-TR" sz="4400" b="1" i="1" dirty="0"/>
              <a:t>Açılış , yoklama , Saygı duruşu ve Toplantı Divan Başkanı ve Üyelerinin Seçimi</a:t>
            </a:r>
          </a:p>
          <a:p>
            <a:pPr marL="0" indent="0" algn="ctr">
              <a:buNone/>
            </a:pPr>
            <a:endParaRPr lang="tr-TR" b="1" i="1" dirty="0">
              <a:solidFill>
                <a:schemeClr val="tx1">
                  <a:lumMod val="85000"/>
                  <a:lumOff val="15000"/>
                </a:schemeClr>
              </a:solidFill>
              <a:latin typeface="Century Schoolbook" pitchFamily="18" charset="0"/>
            </a:endParaRPr>
          </a:p>
          <a:p>
            <a:pPr marL="0" indent="0" algn="ctr">
              <a:buNone/>
            </a:pPr>
            <a:r>
              <a:rPr lang="tr-TR" b="1" i="1" dirty="0" smtClean="0">
                <a:solidFill>
                  <a:schemeClr val="tx1">
                    <a:lumMod val="85000"/>
                    <a:lumOff val="15000"/>
                  </a:schemeClr>
                </a:solidFill>
                <a:latin typeface="Century Schoolbook" pitchFamily="18" charset="0"/>
              </a:rPr>
              <a:t>    </a:t>
            </a:r>
            <a:endParaRPr lang="tr-TR" b="1" i="1" dirty="0">
              <a:solidFill>
                <a:schemeClr val="tx1">
                  <a:lumMod val="85000"/>
                  <a:lumOff val="15000"/>
                </a:schemeClr>
              </a:solidFill>
              <a:latin typeface="Century Schoolbook" pitchFamily="18" charset="0"/>
            </a:endParaRPr>
          </a:p>
        </p:txBody>
      </p:sp>
    </p:spTree>
    <p:extLst>
      <p:ext uri="{BB962C8B-B14F-4D97-AF65-F5344CB8AC3E}">
        <p14:creationId xmlns:p14="http://schemas.microsoft.com/office/powerpoint/2010/main" val="410038977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15581"/>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p:cNvSpPr>
            <a:spLocks noGrp="1"/>
          </p:cNvSpPr>
          <p:nvPr>
            <p:ph idx="1"/>
          </p:nvPr>
        </p:nvSpPr>
        <p:spPr>
          <a:xfrm>
            <a:off x="457200" y="692696"/>
            <a:ext cx="8229600" cy="5760640"/>
          </a:xfrm>
        </p:spPr>
        <p:txBody>
          <a:bodyPr>
            <a:noAutofit/>
          </a:bodyPr>
          <a:lstStyle/>
          <a:p>
            <a:pPr marL="0" indent="0" algn="ctr">
              <a:buNone/>
            </a:pPr>
            <a:r>
              <a:rPr lang="tr-TR" b="1" i="1" dirty="0" smtClean="0">
                <a:solidFill>
                  <a:srgbClr val="FF0000"/>
                </a:solidFill>
                <a:latin typeface="Century Schoolbook" pitchFamily="18" charset="0"/>
              </a:rPr>
              <a:t>MADDE </a:t>
            </a:r>
            <a:r>
              <a:rPr lang="tr-TR" b="1" i="1" dirty="0">
                <a:solidFill>
                  <a:srgbClr val="FF0000"/>
                </a:solidFill>
                <a:latin typeface="Century Schoolbook" pitchFamily="18" charset="0"/>
              </a:rPr>
              <a:t>2</a:t>
            </a:r>
            <a:endParaRPr lang="tr-TR" b="1" i="1" dirty="0" smtClean="0">
              <a:solidFill>
                <a:schemeClr val="tx1">
                  <a:lumMod val="85000"/>
                  <a:lumOff val="15000"/>
                </a:schemeClr>
              </a:solidFill>
              <a:latin typeface="Century Schoolbook" pitchFamily="18" charset="0"/>
            </a:endParaRPr>
          </a:p>
          <a:p>
            <a:pPr marL="0" indent="0" algn="ctr">
              <a:buNone/>
            </a:pPr>
            <a:r>
              <a:rPr lang="tr-TR" b="1" i="1" dirty="0" smtClean="0">
                <a:solidFill>
                  <a:schemeClr val="tx1">
                    <a:lumMod val="85000"/>
                    <a:lumOff val="15000"/>
                  </a:schemeClr>
                </a:solidFill>
                <a:latin typeface="Century Schoolbook" pitchFamily="18" charset="0"/>
              </a:rPr>
              <a:t> </a:t>
            </a:r>
          </a:p>
          <a:p>
            <a:pPr marL="0" lvl="0" indent="0" algn="ctr">
              <a:buNone/>
            </a:pPr>
            <a:r>
              <a:rPr lang="tr-TR" sz="4400" b="1" i="1" dirty="0" smtClean="0"/>
              <a:t>DENETÇİNİN GENEL KURULA DENETİM RAPORUNUN SUNULMASI </a:t>
            </a:r>
            <a:endParaRPr lang="tr-TR" sz="4400" b="1" i="1" dirty="0"/>
          </a:p>
          <a:p>
            <a:pPr marL="0" indent="0" algn="ctr">
              <a:buNone/>
            </a:pPr>
            <a:endParaRPr lang="tr-TR" b="1" i="1" dirty="0">
              <a:solidFill>
                <a:schemeClr val="tx1">
                  <a:lumMod val="85000"/>
                  <a:lumOff val="15000"/>
                </a:schemeClr>
              </a:solidFill>
              <a:latin typeface="Century Schoolbook" pitchFamily="18" charset="0"/>
            </a:endParaRPr>
          </a:p>
          <a:p>
            <a:pPr marL="0" indent="0" algn="ctr">
              <a:buNone/>
            </a:pPr>
            <a:r>
              <a:rPr lang="tr-TR" b="1" i="1" dirty="0" smtClean="0">
                <a:solidFill>
                  <a:schemeClr val="tx1">
                    <a:lumMod val="85000"/>
                    <a:lumOff val="15000"/>
                  </a:schemeClr>
                </a:solidFill>
                <a:latin typeface="Century Schoolbook" pitchFamily="18" charset="0"/>
              </a:rPr>
              <a:t>    </a:t>
            </a:r>
            <a:endParaRPr lang="tr-TR" b="1" i="1" dirty="0">
              <a:solidFill>
                <a:schemeClr val="tx1">
                  <a:lumMod val="85000"/>
                  <a:lumOff val="15000"/>
                </a:schemeClr>
              </a:solidFill>
              <a:latin typeface="Century Schoolbook" pitchFamily="18" charset="0"/>
            </a:endParaRPr>
          </a:p>
        </p:txBody>
      </p:sp>
    </p:spTree>
    <p:extLst>
      <p:ext uri="{BB962C8B-B14F-4D97-AF65-F5344CB8AC3E}">
        <p14:creationId xmlns:p14="http://schemas.microsoft.com/office/powerpoint/2010/main" val="351650762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15581"/>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p:cNvSpPr>
            <a:spLocks noGrp="1"/>
          </p:cNvSpPr>
          <p:nvPr>
            <p:ph idx="1"/>
          </p:nvPr>
        </p:nvSpPr>
        <p:spPr>
          <a:xfrm>
            <a:off x="457200" y="692696"/>
            <a:ext cx="8229600" cy="5760640"/>
          </a:xfrm>
        </p:spPr>
        <p:txBody>
          <a:bodyPr>
            <a:noAutofit/>
          </a:bodyPr>
          <a:lstStyle/>
          <a:p>
            <a:pPr marL="0" indent="0" algn="ctr">
              <a:buNone/>
            </a:pPr>
            <a:r>
              <a:rPr lang="tr-TR" b="1" i="1" dirty="0" smtClean="0">
                <a:solidFill>
                  <a:srgbClr val="FF0000"/>
                </a:solidFill>
                <a:latin typeface="Century Schoolbook" pitchFamily="18" charset="0"/>
              </a:rPr>
              <a:t>MADDE 3</a:t>
            </a:r>
            <a:endParaRPr lang="tr-TR" b="1" i="1" dirty="0" smtClean="0">
              <a:solidFill>
                <a:schemeClr val="tx1">
                  <a:lumMod val="85000"/>
                  <a:lumOff val="15000"/>
                </a:schemeClr>
              </a:solidFill>
              <a:latin typeface="Century Schoolbook" pitchFamily="18" charset="0"/>
            </a:endParaRPr>
          </a:p>
          <a:p>
            <a:pPr marL="0" indent="0" algn="ctr">
              <a:buNone/>
            </a:pPr>
            <a:r>
              <a:rPr lang="tr-TR" b="1" i="1" dirty="0" smtClean="0">
                <a:solidFill>
                  <a:schemeClr val="tx1">
                    <a:lumMod val="85000"/>
                    <a:lumOff val="15000"/>
                  </a:schemeClr>
                </a:solidFill>
                <a:latin typeface="Century Schoolbook" pitchFamily="18" charset="0"/>
              </a:rPr>
              <a:t> </a:t>
            </a:r>
          </a:p>
          <a:p>
            <a:pPr marL="0" lvl="0" indent="0" algn="ctr">
              <a:buNone/>
            </a:pPr>
            <a:r>
              <a:rPr lang="tr-TR" sz="4400" b="1" i="1" dirty="0" smtClean="0"/>
              <a:t>SİTE YÖNETİM KURULUNUN SİTEMİZ İLE İLGİLİ GENEL YAPILAN FAALİYETLER SUNUMU </a:t>
            </a:r>
            <a:endParaRPr lang="tr-TR" sz="4400" b="1" i="1" dirty="0"/>
          </a:p>
          <a:p>
            <a:pPr marL="0" indent="0" algn="ctr">
              <a:buNone/>
            </a:pPr>
            <a:endParaRPr lang="tr-TR" b="1" i="1" dirty="0">
              <a:solidFill>
                <a:schemeClr val="tx1">
                  <a:lumMod val="85000"/>
                  <a:lumOff val="15000"/>
                </a:schemeClr>
              </a:solidFill>
              <a:latin typeface="Century Schoolbook" pitchFamily="18" charset="0"/>
            </a:endParaRPr>
          </a:p>
          <a:p>
            <a:pPr marL="0" indent="0" algn="ctr">
              <a:buNone/>
            </a:pPr>
            <a:r>
              <a:rPr lang="tr-TR" b="1" i="1" dirty="0" smtClean="0">
                <a:solidFill>
                  <a:schemeClr val="tx1">
                    <a:lumMod val="85000"/>
                    <a:lumOff val="15000"/>
                  </a:schemeClr>
                </a:solidFill>
                <a:latin typeface="Century Schoolbook" pitchFamily="18" charset="0"/>
              </a:rPr>
              <a:t>    </a:t>
            </a:r>
            <a:endParaRPr lang="tr-TR" b="1" i="1" dirty="0">
              <a:solidFill>
                <a:schemeClr val="tx1">
                  <a:lumMod val="85000"/>
                  <a:lumOff val="15000"/>
                </a:schemeClr>
              </a:solidFill>
              <a:latin typeface="Century Schoolbook" pitchFamily="18" charset="0"/>
            </a:endParaRPr>
          </a:p>
        </p:txBody>
      </p:sp>
    </p:spTree>
    <p:extLst>
      <p:ext uri="{BB962C8B-B14F-4D97-AF65-F5344CB8AC3E}">
        <p14:creationId xmlns:p14="http://schemas.microsoft.com/office/powerpoint/2010/main" val="152147179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71424" y="135985"/>
            <a:ext cx="1717751" cy="916709"/>
          </a:xfrm>
          <a:prstGeom prst="rect">
            <a:avLst/>
          </a:prstGeom>
        </p:spPr>
      </p:pic>
      <p:sp>
        <p:nvSpPr>
          <p:cNvPr id="5" name="Title 4"/>
          <p:cNvSpPr>
            <a:spLocks noGrp="1"/>
          </p:cNvSpPr>
          <p:nvPr>
            <p:ph type="title"/>
          </p:nvPr>
        </p:nvSpPr>
        <p:spPr>
          <a:xfrm>
            <a:off x="2267744" y="135985"/>
            <a:ext cx="6624735" cy="772735"/>
          </a:xfrm>
          <a:ln>
            <a:noFill/>
          </a:ln>
          <a:effectLst>
            <a:outerShdw blurRad="107950" dist="12700" dir="5400000" algn="ctr">
              <a:srgbClr val="000000"/>
            </a:outerShdw>
          </a:effectLst>
          <a:scene3d>
            <a:camera prst="perspectiveRight"/>
            <a:lightRig rig="soft" dir="t">
              <a:rot lat="0" lon="0" rev="0"/>
            </a:lightRig>
          </a:scene3d>
          <a:sp3d contourW="44450" prstMaterial="matte">
            <a:bevelT w="63500" h="63500" prst="artDeco"/>
            <a:contourClr>
              <a:srgbClr val="FFFFFF"/>
            </a:contourClr>
          </a:sp3d>
        </p:spPr>
        <p:txBody>
          <a:bodyPr>
            <a:normAutofit/>
          </a:bodyPr>
          <a:lstStyle/>
          <a:p>
            <a:r>
              <a:rPr lang="tr-TR" sz="2800" b="1" u="sng" dirty="0" smtClean="0">
                <a:latin typeface="Arial Black" pitchFamily="34" charset="0"/>
              </a:rPr>
              <a:t> ŞELALE EVLERİ GENEL KURUL  </a:t>
            </a:r>
            <a:endParaRPr lang="tr-TR" sz="2800" b="1" u="sng" dirty="0">
              <a:latin typeface="Arial Black" pitchFamily="34" charset="0"/>
            </a:endParaRPr>
          </a:p>
        </p:txBody>
      </p:sp>
      <p:sp>
        <p:nvSpPr>
          <p:cNvPr id="7" name="Content Placeholder 6"/>
          <p:cNvSpPr>
            <a:spLocks noGrp="1"/>
          </p:cNvSpPr>
          <p:nvPr>
            <p:ph idx="1"/>
          </p:nvPr>
        </p:nvSpPr>
        <p:spPr>
          <a:xfrm>
            <a:off x="457200" y="1052694"/>
            <a:ext cx="8432744" cy="5688674"/>
          </a:xfrm>
        </p:spPr>
        <p:txBody>
          <a:bodyPr>
            <a:normAutofit lnSpcReduction="10000"/>
          </a:bodyPr>
          <a:lstStyle/>
          <a:p>
            <a:pPr marL="0" indent="0">
              <a:buNone/>
            </a:pPr>
            <a:r>
              <a:rPr lang="tr-TR" sz="1200" dirty="0" smtClean="0"/>
              <a:t>                                                                                              </a:t>
            </a:r>
            <a:endParaRPr lang="tr-TR" sz="1600" b="1" dirty="0" smtClean="0">
              <a:solidFill>
                <a:srgbClr val="FF0000"/>
              </a:solidFill>
            </a:endParaRPr>
          </a:p>
          <a:p>
            <a:pPr>
              <a:buFont typeface="Wingdings" pitchFamily="2" charset="2"/>
              <a:buChar char="ü"/>
            </a:pPr>
            <a:r>
              <a:rPr lang="tr-TR" sz="1600" b="1" dirty="0" smtClean="0"/>
              <a:t>14 Nisan 2019 Tarihinde genel Kurulda yönetime seçilen ekibimiz eski yönetimden 23 Nisan tarihinde yönetimi devralmıştır. Devir işlemleri sonrası ilk iş olarak hali hazırda asansörlerimiz için bir bakım ve onarım anlaşması olmadığı ve Yükselen asansör firması ile geçici bir çalışma içinde olduğu tespit edildikten sonra farklı firmalardan teklifler değerlendirilmiş. Ve piyasanın çok altında bir fiyata OTİS firması ile bakım onarım anlaşması yapılmıştır  . </a:t>
            </a:r>
          </a:p>
          <a:p>
            <a:pPr>
              <a:buFont typeface="Wingdings" pitchFamily="2" charset="2"/>
              <a:buChar char="ü"/>
            </a:pPr>
            <a:endParaRPr lang="tr-TR" sz="1600" b="1" dirty="0"/>
          </a:p>
          <a:p>
            <a:pPr marL="0" indent="0">
              <a:buNone/>
            </a:pPr>
            <a:r>
              <a:rPr lang="tr-TR" sz="1600" dirty="0" smtClean="0"/>
              <a:t> </a:t>
            </a:r>
          </a:p>
          <a:p>
            <a:pPr marL="0" indent="0">
              <a:buNone/>
            </a:pPr>
            <a:endParaRPr lang="tr-TR" sz="1400" dirty="0"/>
          </a:p>
          <a:p>
            <a:pPr marL="0" indent="0">
              <a:buNone/>
            </a:pPr>
            <a:endParaRPr lang="tr-TR" sz="1400" dirty="0" smtClean="0"/>
          </a:p>
          <a:p>
            <a:pPr marL="0" indent="0">
              <a:buNone/>
            </a:pPr>
            <a:endParaRPr lang="tr-TR" sz="1400" dirty="0" smtClean="0"/>
          </a:p>
          <a:p>
            <a:pPr marL="0" indent="0">
              <a:buNone/>
            </a:pPr>
            <a:endParaRPr lang="tr-TR" sz="1400" dirty="0"/>
          </a:p>
          <a:p>
            <a:pPr marL="0" indent="0">
              <a:buNone/>
            </a:pPr>
            <a:endParaRPr lang="tr-TR" sz="1400" dirty="0" smtClean="0"/>
          </a:p>
          <a:p>
            <a:pPr marL="0" indent="0">
              <a:buNone/>
            </a:pPr>
            <a:endParaRPr lang="tr-TR" sz="1400" dirty="0"/>
          </a:p>
          <a:p>
            <a:pPr>
              <a:buFont typeface="Wingdings" pitchFamily="2" charset="2"/>
              <a:buChar char="ü"/>
            </a:pPr>
            <a:r>
              <a:rPr lang="tr-TR" sz="1600" b="1" dirty="0" smtClean="0"/>
              <a:t>Otis Firması İle yapılan bakım anlaşması sonrası  Çağrı merkezi Üzerinden 7x24 arıza kaydı verebileceğimiz  hafta içi 4 saat sla süreli arıza müdahale hizmeti vermektedir.</a:t>
            </a:r>
          </a:p>
          <a:p>
            <a:pPr>
              <a:buFont typeface="Wingdings" pitchFamily="2" charset="2"/>
              <a:buChar char="ü"/>
            </a:pPr>
            <a:r>
              <a:rPr lang="tr-TR" sz="1600" b="1" dirty="0" smtClean="0"/>
              <a:t>Otis Firması yapılan anlaşma çerçevesinde Asansör aylık bakımı dışında olası arızalara müdahalelerde ücretli parça değişimi gereken durumlarda yönetimimize   arızanın detaylı parça değişim ücreti ve garantisininde belirtildiği fiyat teklifini   ileterek sorunu giderme noktasında aksiyon almaktadırlar .</a:t>
            </a:r>
          </a:p>
          <a:p>
            <a:pPr>
              <a:buFont typeface="Wingdings" pitchFamily="2" charset="2"/>
              <a:buChar char="ü"/>
            </a:pPr>
            <a:r>
              <a:rPr lang="tr-TR" sz="1600" b="1" dirty="0" smtClean="0"/>
              <a:t>Otis Firması Referans ve kurumsal yetkinliğini </a:t>
            </a:r>
            <a:r>
              <a:rPr lang="tr-TR" sz="1600" b="1" dirty="0" smtClean="0">
                <a:hlinkClick r:id="rId3"/>
              </a:rPr>
              <a:t>www.otis.com</a:t>
            </a:r>
            <a:r>
              <a:rPr lang="tr-TR" sz="1600" b="1" dirty="0" smtClean="0"/>
              <a:t> adresinden detaylı  olarak inceleyebilirsiniz</a:t>
            </a:r>
          </a:p>
          <a:p>
            <a:pPr marL="0" indent="0">
              <a:buNone/>
            </a:pPr>
            <a:endParaRPr lang="tr-TR" sz="1600" b="1" dirty="0">
              <a:solidFill>
                <a:srgbClr val="FF0000"/>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9175" y="3392995"/>
            <a:ext cx="2366801" cy="892799"/>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r="22789"/>
          <a:stretch/>
        </p:blipFill>
        <p:spPr>
          <a:xfrm rot="16200000">
            <a:off x="5346087" y="2474894"/>
            <a:ext cx="900100" cy="2736301"/>
          </a:xfrm>
          <a:prstGeom prst="rect">
            <a:avLst/>
          </a:prstGeom>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9417" t="23030" r="14085" b="8687"/>
          <a:stretch/>
        </p:blipFill>
        <p:spPr>
          <a:xfrm>
            <a:off x="245464" y="2492896"/>
            <a:ext cx="1680534" cy="1800199"/>
          </a:xfrm>
          <a:prstGeom prst="rect">
            <a:avLst/>
          </a:prstGeom>
        </p:spPr>
      </p:pic>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l="28613" t="28922" r="27526" b="43389"/>
          <a:stretch/>
        </p:blipFill>
        <p:spPr>
          <a:xfrm>
            <a:off x="1989175" y="2492896"/>
            <a:ext cx="5175113" cy="792087"/>
          </a:xfrm>
          <a:prstGeom prst="rect">
            <a:avLst/>
          </a:prstGeom>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l="13388" t="10957" r="10219"/>
          <a:stretch/>
        </p:blipFill>
        <p:spPr>
          <a:xfrm>
            <a:off x="7236296" y="2276873"/>
            <a:ext cx="1761622" cy="2016222"/>
          </a:xfrm>
          <a:prstGeom prst="rect">
            <a:avLst/>
          </a:prstGeom>
        </p:spPr>
      </p:pic>
    </p:spTree>
    <p:extLst>
      <p:ext uri="{BB962C8B-B14F-4D97-AF65-F5344CB8AC3E}">
        <p14:creationId xmlns:p14="http://schemas.microsoft.com/office/powerpoint/2010/main" val="92252499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07505" y="44624"/>
            <a:ext cx="1754094" cy="936104"/>
          </a:xfrm>
          <a:prstGeom prst="rect">
            <a:avLst/>
          </a:prstGeom>
        </p:spPr>
      </p:pic>
      <p:sp>
        <p:nvSpPr>
          <p:cNvPr id="5" name="Title 4"/>
          <p:cNvSpPr>
            <a:spLocks noGrp="1"/>
          </p:cNvSpPr>
          <p:nvPr>
            <p:ph type="title"/>
          </p:nvPr>
        </p:nvSpPr>
        <p:spPr>
          <a:xfrm>
            <a:off x="2267744" y="188640"/>
            <a:ext cx="6480720" cy="792088"/>
          </a:xfrm>
          <a:ln>
            <a:noFill/>
          </a:ln>
          <a:effectLst>
            <a:outerShdw blurRad="107950" dist="12700" dir="5400000" algn="ctr">
              <a:srgbClr val="000000"/>
            </a:outerShdw>
          </a:effectLst>
          <a:scene3d>
            <a:camera prst="perspectiveRight"/>
            <a:lightRig rig="soft" dir="t">
              <a:rot lat="0" lon="0" rev="0"/>
            </a:lightRig>
          </a:scene3d>
          <a:sp3d contourW="44450" prstMaterial="matte">
            <a:bevelT w="63500" h="63500" prst="artDeco"/>
            <a:contourClr>
              <a:srgbClr val="FFFFFF"/>
            </a:contourClr>
          </a:sp3d>
        </p:spPr>
        <p:txBody>
          <a:bodyPr>
            <a:normAutofit/>
          </a:bodyPr>
          <a:lstStyle/>
          <a:p>
            <a:r>
              <a:rPr lang="tr-TR" sz="2800" b="1" u="sng" dirty="0" smtClean="0">
                <a:latin typeface="Arial Black" pitchFamily="34" charset="0"/>
              </a:rPr>
              <a:t> ŞELALE EVLERİ GENEL KURUL </a:t>
            </a:r>
            <a:endParaRPr lang="tr-TR" sz="2800" b="1" u="sng" dirty="0">
              <a:latin typeface="Arial Black" pitchFamily="34" charset="0"/>
            </a:endParaRPr>
          </a:p>
        </p:txBody>
      </p:sp>
      <p:sp>
        <p:nvSpPr>
          <p:cNvPr id="7" name="Content Placeholder 6"/>
          <p:cNvSpPr>
            <a:spLocks noGrp="1"/>
          </p:cNvSpPr>
          <p:nvPr>
            <p:ph idx="1"/>
          </p:nvPr>
        </p:nvSpPr>
        <p:spPr>
          <a:xfrm>
            <a:off x="457200" y="1088740"/>
            <a:ext cx="8432744" cy="5652628"/>
          </a:xfrm>
        </p:spPr>
        <p:txBody>
          <a:bodyPr>
            <a:normAutofit/>
          </a:bodyPr>
          <a:lstStyle/>
          <a:p>
            <a:pPr marL="0" indent="0">
              <a:buNone/>
            </a:pPr>
            <a:r>
              <a:rPr lang="tr-TR" sz="1200" dirty="0" smtClean="0"/>
              <a:t>                                                                                              </a:t>
            </a:r>
            <a:endParaRPr lang="tr-TR" sz="1600" b="1" dirty="0" smtClean="0">
              <a:solidFill>
                <a:srgbClr val="FF0000"/>
              </a:solidFill>
            </a:endParaRPr>
          </a:p>
          <a:p>
            <a:pPr>
              <a:buFont typeface="Wingdings" pitchFamily="2" charset="2"/>
              <a:buChar char="ü"/>
            </a:pPr>
            <a:r>
              <a:rPr lang="tr-TR" sz="1500" b="1" dirty="0" smtClean="0"/>
              <a:t>Otis firmasından bakım süresince asansörlerimizin blok bazında arıza tespit detay ve revize olması gerekn TSE uygunlukları her ay periyodik olarak istenmektedir. Kendilerinin verdiği raporda malesef tüm asansörlerimizin bu şartlar altında mavi etiket bile alamayacak düzeyde olduğu bazılarının motorlarının yağ kaçırdığı , çoğunun kapı arızası halat arızası kapı sensörü denge zinciri encoder ve board arızası kaynaklı muhtelif problemlerinin olduğu tarafımıza iletilmiştir. </a:t>
            </a:r>
          </a:p>
          <a:p>
            <a:pPr>
              <a:buFont typeface="Wingdings" pitchFamily="2" charset="2"/>
              <a:buChar char="ü"/>
            </a:pPr>
            <a:r>
              <a:rPr lang="tr-TR" sz="1500" b="1" dirty="0" smtClean="0"/>
              <a:t>2017 yılında aksöz asansör firması tarafından revize edilen sonrasında 2018 nisan ayında istanbul asansör firması ile yeni bir revizyon anlaşması yapılan bu anlaşma sonrası ek protokelle 2018 yılının 11. ayında  işi yetiştiremediği ve sözleşme şartlarını tamamlayamadığı için modernizasyon dışında mavi etiket şartlarının sağlanması şartı ile anlaşılan ve revizyon gören asansörlerimiz tam olarak 2 sene bakımda kalmasına rağmen şuan yamalı yarım yamalak ve eksik olarak çalışmaktadır.</a:t>
            </a:r>
          </a:p>
          <a:p>
            <a:pPr>
              <a:buFont typeface="Wingdings" pitchFamily="2" charset="2"/>
              <a:buChar char="ü"/>
            </a:pPr>
            <a:r>
              <a:rPr lang="tr-TR" sz="1500" b="1" dirty="0" smtClean="0"/>
              <a:t>Otis asansör firması ile yaptığımız bakım anlaşması sonrası elimizde her iki yönetiminde kullandığı Asansör ek bütçeşi (  350+200+kd ) olmadığından  periyodik bakım ve muhtelif acil parça değişimleri dışında asansör onarımlarına güncel aidat oranları yetmemektedir. 180 TL Aidat güncel ekonomi ve artan enflasyon baz alındığından personel maaşları muhtelif giderler ile başabaş noktasında bile değildir. </a:t>
            </a:r>
          </a:p>
          <a:p>
            <a:pPr>
              <a:buFont typeface="Wingdings" pitchFamily="2" charset="2"/>
              <a:buChar char="ü"/>
            </a:pPr>
            <a:r>
              <a:rPr lang="tr-TR" sz="1500" b="1" dirty="0" smtClean="0"/>
              <a:t>Nisan Ay’ı içerinde 29 nisan 2019 , yönetimi 23 nisan 2019 tarihinde  devraldığımız göz önünde bulundurulduğunda Gebze 4. icra müdürlüğünden 16.170.32 TL Sitemize TSE Tarafından haciz gelmiştir. Hacizin detayı  25.10.2018 ve 21.11.2018 tarihleri arasında TSE muayenesi sebebi ile kesilen iki ayrı faturanın ödenememesi ve 1 yıllık faizli ile birlikte tarafımıza haczedilmesidir.</a:t>
            </a:r>
          </a:p>
          <a:p>
            <a:pPr marL="0" indent="0">
              <a:buNone/>
            </a:pPr>
            <a:endParaRPr lang="tr-TR" sz="1500" b="1" dirty="0" smtClean="0">
              <a:solidFill>
                <a:srgbClr val="FF0000"/>
              </a:solidFill>
            </a:endParaRPr>
          </a:p>
          <a:p>
            <a:pPr marL="0" indent="0">
              <a:buNone/>
            </a:pPr>
            <a:endParaRPr lang="tr-TR" sz="1200" b="1" dirty="0"/>
          </a:p>
          <a:p>
            <a:pPr marL="0" indent="0">
              <a:buNone/>
            </a:pPr>
            <a:endParaRPr lang="tr-TR" sz="1200" b="1" dirty="0" smtClean="0"/>
          </a:p>
          <a:p>
            <a:pPr>
              <a:buFont typeface="Wingdings" pitchFamily="2" charset="2"/>
              <a:buChar char="ü"/>
            </a:pPr>
            <a:endParaRPr lang="tr-TR" sz="1200" b="1" dirty="0" smtClean="0"/>
          </a:p>
          <a:p>
            <a:pPr marL="0" indent="0">
              <a:buNone/>
            </a:pPr>
            <a:endParaRPr lang="tr-TR" sz="1600" dirty="0" smtClean="0"/>
          </a:p>
          <a:p>
            <a:pPr marL="0" indent="0">
              <a:buNone/>
            </a:pPr>
            <a:endParaRPr lang="tr-TR" sz="1600" dirty="0" smtClean="0"/>
          </a:p>
          <a:p>
            <a:pPr marL="0" indent="0">
              <a:buNone/>
            </a:pPr>
            <a:endParaRPr lang="tr-TR" sz="1600" dirty="0" smtClean="0"/>
          </a:p>
          <a:p>
            <a:pPr marL="0" indent="0">
              <a:buNone/>
            </a:pPr>
            <a:endParaRPr lang="tr-TR" sz="1600" dirty="0" smtClean="0"/>
          </a:p>
        </p:txBody>
      </p:sp>
    </p:spTree>
    <p:extLst>
      <p:ext uri="{BB962C8B-B14F-4D97-AF65-F5344CB8AC3E}">
        <p14:creationId xmlns:p14="http://schemas.microsoft.com/office/powerpoint/2010/main" val="77214354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07504" y="44624"/>
            <a:ext cx="1933775" cy="1031994"/>
          </a:xfrm>
          <a:prstGeom prst="rect">
            <a:avLst/>
          </a:prstGeom>
        </p:spPr>
      </p:pic>
      <p:sp>
        <p:nvSpPr>
          <p:cNvPr id="5" name="Title 4"/>
          <p:cNvSpPr>
            <a:spLocks noGrp="1"/>
          </p:cNvSpPr>
          <p:nvPr>
            <p:ph type="title"/>
          </p:nvPr>
        </p:nvSpPr>
        <p:spPr>
          <a:xfrm>
            <a:off x="2629643" y="116632"/>
            <a:ext cx="6516216" cy="864096"/>
          </a:xfrm>
          <a:ln>
            <a:noFill/>
          </a:ln>
          <a:effectLst>
            <a:outerShdw blurRad="107950" dist="12700" dir="5400000" algn="ctr">
              <a:srgbClr val="000000"/>
            </a:outerShdw>
          </a:effectLst>
          <a:scene3d>
            <a:camera prst="perspectiveRight"/>
            <a:lightRig rig="soft" dir="t">
              <a:rot lat="0" lon="0" rev="0"/>
            </a:lightRig>
          </a:scene3d>
          <a:sp3d contourW="44450" prstMaterial="matte">
            <a:bevelT w="63500" h="63500" prst="artDeco"/>
            <a:contourClr>
              <a:srgbClr val="FFFFFF"/>
            </a:contourClr>
          </a:sp3d>
        </p:spPr>
        <p:txBody>
          <a:bodyPr>
            <a:normAutofit/>
          </a:bodyPr>
          <a:lstStyle/>
          <a:p>
            <a:r>
              <a:rPr lang="tr-TR" sz="2800" b="1" u="sng" dirty="0" smtClean="0">
                <a:latin typeface="Arial Black" pitchFamily="34" charset="0"/>
              </a:rPr>
              <a:t> ŞELALE EVLERİ GENEL KURUL </a:t>
            </a:r>
            <a:endParaRPr lang="tr-TR" sz="2800" b="1" u="sng" dirty="0">
              <a:latin typeface="Arial Black" pitchFamily="34" charset="0"/>
            </a:endParaRPr>
          </a:p>
        </p:txBody>
      </p:sp>
      <p:sp>
        <p:nvSpPr>
          <p:cNvPr id="7" name="Content Placeholder 6"/>
          <p:cNvSpPr>
            <a:spLocks noGrp="1"/>
          </p:cNvSpPr>
          <p:nvPr>
            <p:ph idx="1"/>
          </p:nvPr>
        </p:nvSpPr>
        <p:spPr>
          <a:xfrm>
            <a:off x="457200" y="1076618"/>
            <a:ext cx="8432744" cy="5664750"/>
          </a:xfrm>
        </p:spPr>
        <p:txBody>
          <a:bodyPr>
            <a:normAutofit fontScale="92500"/>
          </a:bodyPr>
          <a:lstStyle/>
          <a:p>
            <a:pPr marL="0" indent="0">
              <a:buNone/>
            </a:pPr>
            <a:r>
              <a:rPr lang="tr-TR" sz="1200" dirty="0" smtClean="0"/>
              <a:t>                                                                                              </a:t>
            </a:r>
            <a:endParaRPr lang="tr-TR" sz="1200" b="1" dirty="0" smtClean="0"/>
          </a:p>
          <a:p>
            <a:pPr>
              <a:buFont typeface="Wingdings" pitchFamily="2" charset="2"/>
              <a:buChar char="ü"/>
            </a:pPr>
            <a:r>
              <a:rPr lang="tr-TR" sz="1600" b="1" dirty="0" smtClean="0"/>
              <a:t>Mayıs ay’ı başı itibari ile Daha önce profesyonel yönetim ile çalışmış olan ve sonrasında Sözleşmesi bir önceki yönetim tarafından fesh edilerek güvenlik ve vale personleli bünyemize geçirilerek sgk stopaj ‘dan genel kurul denetim raporu sunumlarından 12 .000 tl kar edildiği belirtilen işlem sonrası o dönem görev yapan güvenlik firmasının teminat olarak verdiği 30.675.19 TL firmaya Aidatların 130 tl olarak kalması ve her ay başabaş noktasını eksi bakiye ile kapayan yönetim firmaya alacağını 1 yıldır ödeyemediği  için kendileri Tarafında 46.000 TL Sitemize icra gelmiştir. Firma ile iyi niyet çerçevesinde yapılan protokol sonrası 30.600 TL  taksitlendirilerek ödenmektedir.</a:t>
            </a:r>
          </a:p>
          <a:p>
            <a:pPr marL="0" indent="0">
              <a:buNone/>
            </a:pPr>
            <a:endParaRPr lang="tr-TR" sz="1600" b="1" dirty="0" smtClean="0"/>
          </a:p>
          <a:p>
            <a:pPr>
              <a:buFont typeface="Wingdings" pitchFamily="2" charset="2"/>
              <a:buChar char="ü"/>
            </a:pPr>
            <a:r>
              <a:rPr lang="tr-TR" sz="1600" b="1" dirty="0" smtClean="0"/>
              <a:t>31.07.2019 Tarihinde Site Avukatı Murat Fıratoğlu tarafından gelen iş davası bilgilendirmesine istinaden </a:t>
            </a:r>
            <a:r>
              <a:rPr lang="tr-TR" sz="1600" b="1" dirty="0" smtClean="0">
                <a:solidFill>
                  <a:srgbClr val="FF0000"/>
                </a:solidFill>
              </a:rPr>
              <a:t>DAVACI MURAT POLAT </a:t>
            </a:r>
            <a:r>
              <a:rPr lang="tr-TR" sz="1600" b="1" dirty="0" smtClean="0"/>
              <a:t>‘a olan iş davası  nihai karar açıklanmış . Gerekçeli karar ‘da davalıya sitemizin </a:t>
            </a:r>
            <a:r>
              <a:rPr lang="tr-TR" sz="1600" b="1" dirty="0" smtClean="0">
                <a:solidFill>
                  <a:srgbClr val="FF0000"/>
                </a:solidFill>
              </a:rPr>
              <a:t>36.000 tl Tazminat </a:t>
            </a:r>
            <a:r>
              <a:rPr lang="tr-TR" sz="1600" b="1" dirty="0" smtClean="0"/>
              <a:t>ödemesi kesinleşmiştir. Davalı ‘ya ödeme yapılamaması durumunda haciz işlemlerine başlanacaktır. ( davayı temyize götürmek bir seçenek olarak önümüzde durmakta fakat zaman kazanmakta başka bir faydası olmayacaktır) buna banzer </a:t>
            </a:r>
            <a:r>
              <a:rPr lang="tr-TR" sz="1600" b="1" dirty="0" smtClean="0">
                <a:solidFill>
                  <a:srgbClr val="FF0000"/>
                </a:solidFill>
              </a:rPr>
              <a:t>10 dava ortalama 400.000 TL BİR TAZMİNAT </a:t>
            </a:r>
            <a:r>
              <a:rPr lang="tr-TR" sz="1600" b="1" dirty="0" smtClean="0"/>
              <a:t>İLE KARŞI KARŞIYA KALMIŞ DURUMDAYIZ.</a:t>
            </a:r>
          </a:p>
          <a:p>
            <a:pPr marL="0" indent="0">
              <a:buNone/>
            </a:pPr>
            <a:endParaRPr lang="tr-TR" sz="1600" b="1" dirty="0" smtClean="0">
              <a:solidFill>
                <a:srgbClr val="FF0000"/>
              </a:solidFill>
            </a:endParaRPr>
          </a:p>
          <a:p>
            <a:pPr>
              <a:buFont typeface="Wingdings" pitchFamily="2" charset="2"/>
              <a:buChar char="ü"/>
            </a:pPr>
            <a:r>
              <a:rPr lang="tr-TR" sz="1600" b="1" dirty="0" smtClean="0">
                <a:solidFill>
                  <a:srgbClr val="FF0000"/>
                </a:solidFill>
              </a:rPr>
              <a:t>NOT:2 TEMMUZ 2019 TARİHİNDE YÖNETİM OFİSİNDE YAPILAN ASANSÖR SUNUMU ; OTİS FİRMASI TARAFINDAN SON 2.5 AYDA RUTİN BAKIM VE MÜDAHALE İLE ASANSÖRLERİN SORUNLARININ GİDERİLEMEYECEĞİ VE OTİS FİRMASI MEVCUT ŞARTLAR ALTINDA İSMİNİN EKİP VE EKİPMANLARININ DAHA FAZLA MARKA DEĞERİNİ BURADA KAYBETMEMESİ VE SİTENİN KALİTELİ VE SORUNSUZ ASANSÖRLERE KAVUŞMASI İÇİN OTİS FİRMASI TARAFINDAN İSTENMİŞTİR.</a:t>
            </a:r>
          </a:p>
          <a:p>
            <a:pPr>
              <a:buFont typeface="Wingdings" pitchFamily="2" charset="2"/>
              <a:buChar char="ü"/>
            </a:pPr>
            <a:r>
              <a:rPr lang="tr-TR" sz="1600" b="1" dirty="0" smtClean="0">
                <a:solidFill>
                  <a:srgbClr val="FF0000"/>
                </a:solidFill>
              </a:rPr>
              <a:t>MEVCUT YÖNETİMİMİZİN ASANSÖR YAPTIRILMASI KONUSUNDA KESİNLİKLE BİR ÖNCELİĞİ VE TALEBİ OLMAMIŞTIR.</a:t>
            </a:r>
          </a:p>
          <a:p>
            <a:pPr marL="0" indent="0">
              <a:buNone/>
            </a:pPr>
            <a:endParaRPr lang="tr-TR" sz="1600" dirty="0" smtClean="0"/>
          </a:p>
          <a:p>
            <a:pPr marL="0" indent="0">
              <a:buNone/>
            </a:pPr>
            <a:endParaRPr lang="tr-TR" sz="1600" dirty="0" smtClean="0"/>
          </a:p>
          <a:p>
            <a:pPr marL="0" indent="0">
              <a:buNone/>
            </a:pPr>
            <a:endParaRPr lang="tr-TR" sz="1600" dirty="0" smtClean="0"/>
          </a:p>
          <a:p>
            <a:pPr marL="0" indent="0">
              <a:buNone/>
            </a:pPr>
            <a:endParaRPr lang="tr-TR" sz="1600" dirty="0" smtClean="0"/>
          </a:p>
        </p:txBody>
      </p:sp>
    </p:spTree>
    <p:extLst>
      <p:ext uri="{BB962C8B-B14F-4D97-AF65-F5344CB8AC3E}">
        <p14:creationId xmlns:p14="http://schemas.microsoft.com/office/powerpoint/2010/main" val="42301857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92696"/>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ASANSÖR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681503" y="693424"/>
            <a:ext cx="8229600" cy="5505475"/>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OTİS ASANSÖR FİRMASI İLE BAKIM ANLAŞMASI YAPILDI. </a:t>
            </a:r>
            <a:endParaRPr lang="tr-TR" sz="2000" b="1" i="1" dirty="0">
              <a:solidFill>
                <a:schemeClr val="tx1">
                  <a:lumMod val="85000"/>
                  <a:lumOff val="15000"/>
                </a:schemeClr>
              </a:solidFill>
              <a:latin typeface="Century Schoolbook" pitchFamily="18"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788" t="9052" b="11919"/>
          <a:stretch/>
        </p:blipFill>
        <p:spPr>
          <a:xfrm>
            <a:off x="92831" y="1124744"/>
            <a:ext cx="4047122" cy="571027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60" y="1124744"/>
            <a:ext cx="4932039" cy="3312368"/>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9757" t="2828" r="19210" b="2626"/>
          <a:stretch/>
        </p:blipFill>
        <p:spPr>
          <a:xfrm rot="16200000">
            <a:off x="5489872" y="3180888"/>
            <a:ext cx="2376218" cy="4932039"/>
          </a:xfrm>
          <a:prstGeom prst="rect">
            <a:avLst/>
          </a:prstGeom>
        </p:spPr>
      </p:pic>
    </p:spTree>
    <p:extLst>
      <p:ext uri="{BB962C8B-B14F-4D97-AF65-F5344CB8AC3E}">
        <p14:creationId xmlns:p14="http://schemas.microsoft.com/office/powerpoint/2010/main" val="86998293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5486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476672"/>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TSE İCRA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251520" y="548680"/>
            <a:ext cx="8659583" cy="6048672"/>
          </a:xfrm>
        </p:spPr>
        <p:txBody>
          <a:bodyPr>
            <a:normAutofit/>
          </a:bodyPr>
          <a:lstStyle/>
          <a:p>
            <a:pPr marL="0" indent="0" algn="ctr">
              <a:buNone/>
            </a:pPr>
            <a:r>
              <a:rPr lang="tr-TR" sz="1000" b="1" i="1" dirty="0" smtClean="0">
                <a:solidFill>
                  <a:schemeClr val="tx1">
                    <a:lumMod val="85000"/>
                    <a:lumOff val="15000"/>
                  </a:schemeClr>
                </a:solidFill>
                <a:latin typeface="Century Schoolbook" pitchFamily="18" charset="0"/>
              </a:rPr>
              <a:t> </a:t>
            </a:r>
            <a:r>
              <a:rPr lang="tr-TR" sz="1400" b="1" i="1" dirty="0" smtClean="0">
                <a:solidFill>
                  <a:schemeClr val="tx1">
                    <a:lumMod val="85000"/>
                    <a:lumOff val="15000"/>
                  </a:schemeClr>
                </a:solidFill>
                <a:latin typeface="Century Schoolbook" pitchFamily="18" charset="0"/>
              </a:rPr>
              <a:t>TSE TARAFINDAN GEBZE 4.İCRA MÜDÜRLÜĞÜNDEN GELEN İCRA TSE İLE PROTOKOL YAPILARAK   TAKSİTLENDİRİLİP  ÖDENDİ </a:t>
            </a:r>
            <a:endParaRPr lang="tr-TR" sz="1400" b="1" i="1" dirty="0">
              <a:solidFill>
                <a:schemeClr val="tx1">
                  <a:lumMod val="85000"/>
                  <a:lumOff val="15000"/>
                </a:schemeClr>
              </a:solidFill>
              <a:latin typeface="Century Schoolbook" pitchFamily="18"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6263"/>
          <a:stretch/>
        </p:blipFill>
        <p:spPr>
          <a:xfrm>
            <a:off x="0" y="1124744"/>
            <a:ext cx="4427984" cy="571283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124744"/>
            <a:ext cx="4716016" cy="5712830"/>
          </a:xfrm>
          <a:prstGeom prst="rect">
            <a:avLst/>
          </a:prstGeom>
        </p:spPr>
      </p:pic>
    </p:spTree>
    <p:extLst>
      <p:ext uri="{BB962C8B-B14F-4D97-AF65-F5344CB8AC3E}">
        <p14:creationId xmlns:p14="http://schemas.microsoft.com/office/powerpoint/2010/main" val="244788873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92696"/>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ASİST İCRA</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251520" y="620688"/>
            <a:ext cx="8659583" cy="5976664"/>
          </a:xfrm>
        </p:spPr>
        <p:txBody>
          <a:bodyPr>
            <a:normAutofit/>
          </a:bodyPr>
          <a:lstStyle/>
          <a:p>
            <a:pPr marL="0" indent="0" algn="ctr">
              <a:buNone/>
            </a:pPr>
            <a:r>
              <a:rPr lang="tr-TR" sz="1000" b="1" i="1" dirty="0" smtClean="0">
                <a:solidFill>
                  <a:schemeClr val="tx1">
                    <a:lumMod val="85000"/>
                    <a:lumOff val="15000"/>
                  </a:schemeClr>
                </a:solidFill>
                <a:latin typeface="Century Schoolbook" pitchFamily="18" charset="0"/>
              </a:rPr>
              <a:t> </a:t>
            </a:r>
            <a:r>
              <a:rPr lang="tr-TR" sz="1600" b="1" i="1" dirty="0" smtClean="0">
                <a:solidFill>
                  <a:schemeClr val="tx1">
                    <a:lumMod val="85000"/>
                    <a:lumOff val="15000"/>
                  </a:schemeClr>
                </a:solidFill>
                <a:latin typeface="Century Schoolbook" pitchFamily="18" charset="0"/>
              </a:rPr>
              <a:t>ASİST GÜVENLİK FİRMASI TARAFINDAN GÖNDERİLEN 46.000 TL İCRA DOSYASI PROTOKOL YAPILARAK 10 TAKSİT 30.600 TL OLARAK ÖDENİYOR</a:t>
            </a:r>
            <a:endParaRPr lang="tr-TR" sz="1600" b="1" i="1" dirty="0">
              <a:solidFill>
                <a:schemeClr val="tx1">
                  <a:lumMod val="85000"/>
                  <a:lumOff val="15000"/>
                </a:schemeClr>
              </a:solidFill>
              <a:latin typeface="Century Schoolbook"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6752"/>
            <a:ext cx="4211960" cy="566124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8267" y="1171765"/>
            <a:ext cx="4829125" cy="5616624"/>
          </a:xfrm>
          <a:prstGeom prst="rect">
            <a:avLst/>
          </a:prstGeom>
        </p:spPr>
      </p:pic>
    </p:spTree>
    <p:extLst>
      <p:ext uri="{BB962C8B-B14F-4D97-AF65-F5344CB8AC3E}">
        <p14:creationId xmlns:p14="http://schemas.microsoft.com/office/powerpoint/2010/main" val="197938753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352" y="0"/>
            <a:ext cx="1228725" cy="5028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7544" y="0"/>
            <a:ext cx="8219256" cy="502820"/>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ASES İŞÇİ DAVALARI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251520" y="502820"/>
            <a:ext cx="8659583" cy="6094532"/>
          </a:xfrm>
        </p:spPr>
        <p:txBody>
          <a:bodyPr>
            <a:normAutofit/>
          </a:bodyPr>
          <a:lstStyle/>
          <a:p>
            <a:pPr marL="0" indent="0" algn="ctr">
              <a:buNone/>
            </a:pPr>
            <a:r>
              <a:rPr lang="tr-TR" sz="1400" b="1" i="1" dirty="0" smtClean="0">
                <a:solidFill>
                  <a:schemeClr val="tx1">
                    <a:lumMod val="85000"/>
                    <a:lumOff val="15000"/>
                  </a:schemeClr>
                </a:solidFill>
                <a:latin typeface="Century Schoolbook" pitchFamily="18" charset="0"/>
              </a:rPr>
              <a:t>14.01.2016 TARİHİNDE SİTEMİZE AÇILAN İŞÇİ VE İŞVEREN ALACAK DAVASI 09.07.2019 TARİHİNDE KARARA BAĞLANMIŞTIR. </a:t>
            </a:r>
            <a:r>
              <a:rPr lang="tr-TR" sz="1400" b="1" dirty="0" smtClean="0"/>
              <a:t> </a:t>
            </a:r>
            <a:r>
              <a:rPr lang="tr-TR" sz="1400" b="1" dirty="0">
                <a:solidFill>
                  <a:srgbClr val="FF0000"/>
                </a:solidFill>
              </a:rPr>
              <a:t>DAVACI MURAT POLAT </a:t>
            </a:r>
            <a:r>
              <a:rPr lang="tr-TR" sz="1400" b="1" dirty="0"/>
              <a:t>‘a  </a:t>
            </a:r>
            <a:r>
              <a:rPr lang="tr-TR" sz="1400" b="1" dirty="0" smtClean="0"/>
              <a:t>sitemizin </a:t>
            </a:r>
            <a:r>
              <a:rPr lang="tr-TR" sz="1400" b="1" dirty="0">
                <a:solidFill>
                  <a:srgbClr val="FF0000"/>
                </a:solidFill>
              </a:rPr>
              <a:t>36.000 tl Tazminat </a:t>
            </a:r>
            <a:r>
              <a:rPr lang="tr-TR" sz="1400" b="1" dirty="0"/>
              <a:t>ödemesi kesinleşmiştir. Davalı ‘ya ödeme yapılamaması durumunda haciz işlemlerine başlanacaktır. ( davayı temyize götürmek bir seçenek olarak önümüzde durmakta fakat zaman kazanmakta başka bir faydası olmayacaktır) buna banzer </a:t>
            </a:r>
            <a:r>
              <a:rPr lang="tr-TR" sz="1400" b="1" dirty="0">
                <a:solidFill>
                  <a:srgbClr val="FF0000"/>
                </a:solidFill>
              </a:rPr>
              <a:t>10 dava ortalama 400.000 TL BİR TAZMİNAT </a:t>
            </a:r>
            <a:r>
              <a:rPr lang="tr-TR" sz="1400" b="1" dirty="0"/>
              <a:t>İLE KARŞI KARŞIYA KALMIŞ DURUMDAYIZ.</a:t>
            </a:r>
          </a:p>
          <a:p>
            <a:pPr marL="0" indent="0" algn="ctr">
              <a:buNone/>
            </a:pPr>
            <a:endParaRPr lang="tr-TR" sz="1400" b="1" i="1" dirty="0">
              <a:solidFill>
                <a:schemeClr val="tx1">
                  <a:lumMod val="85000"/>
                  <a:lumOff val="15000"/>
                </a:schemeClr>
              </a:solidFill>
              <a:latin typeface="Century Schoolbook" pitchFamily="18"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25149"/>
          <a:stretch/>
        </p:blipFill>
        <p:spPr>
          <a:xfrm>
            <a:off x="0" y="1628802"/>
            <a:ext cx="4355976" cy="5229198"/>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r="38881" b="17920"/>
          <a:stretch/>
        </p:blipFill>
        <p:spPr>
          <a:xfrm>
            <a:off x="4355976" y="1628802"/>
            <a:ext cx="4788024" cy="5229198"/>
          </a:xfrm>
          <a:prstGeom prst="rect">
            <a:avLst/>
          </a:prstGeom>
        </p:spPr>
      </p:pic>
    </p:spTree>
    <p:extLst>
      <p:ext uri="{BB962C8B-B14F-4D97-AF65-F5344CB8AC3E}">
        <p14:creationId xmlns:p14="http://schemas.microsoft.com/office/powerpoint/2010/main" val="147505516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8284" y="0"/>
            <a:ext cx="1340793" cy="5486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95536" y="15365"/>
            <a:ext cx="8229600" cy="692696"/>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A-1 İSTİNAT DUVARI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20688"/>
            <a:ext cx="8229600" cy="5505475"/>
          </a:xfrm>
        </p:spPr>
        <p:txBody>
          <a:bodyPr>
            <a:normAutofit/>
          </a:bodyPr>
          <a:lstStyle/>
          <a:p>
            <a:pPr marL="0" indent="0" algn="ctr">
              <a:buNone/>
            </a:pPr>
            <a:r>
              <a:rPr lang="tr-TR" sz="1400" b="1" i="1" dirty="0" smtClean="0">
                <a:solidFill>
                  <a:schemeClr val="tx1">
                    <a:lumMod val="85000"/>
                    <a:lumOff val="15000"/>
                  </a:schemeClr>
                </a:solidFill>
                <a:latin typeface="Century Schoolbook" pitchFamily="18" charset="0"/>
              </a:rPr>
              <a:t>A-1 BLOK İSTİNAT DUVARI İLE ALAKALI ŞELALE KONAKLARINA AİT AĞALAR SÖKÜLEREK TOPRAK ALAN GÜÇLENDİRİLİP  BETON DÖKÜLDÜ. DAVA SÜRECİ DEVAM EDİYOR </a:t>
            </a:r>
            <a:endParaRPr lang="tr-TR" sz="1400" b="1" i="1" dirty="0">
              <a:solidFill>
                <a:schemeClr val="tx1">
                  <a:lumMod val="85000"/>
                  <a:lumOff val="15000"/>
                </a:schemeClr>
              </a:solidFill>
              <a:latin typeface="Century Schoolbook" pitchFamily="18" charset="0"/>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5253" t="18990"/>
          <a:stretch/>
        </p:blipFill>
        <p:spPr>
          <a:xfrm>
            <a:off x="27291" y="3806614"/>
            <a:ext cx="3273984" cy="3051386"/>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0943" t="8081"/>
          <a:stretch/>
        </p:blipFill>
        <p:spPr>
          <a:xfrm>
            <a:off x="27291" y="1340768"/>
            <a:ext cx="3320573" cy="2465846"/>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6962" y="3976156"/>
            <a:ext cx="2827037" cy="287967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9794" y="1340768"/>
            <a:ext cx="2814206" cy="2635388"/>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47864" y="1311632"/>
            <a:ext cx="2981930" cy="2524118"/>
          </a:xfrm>
          <a:prstGeom prst="rect">
            <a:avLst/>
          </a:prstGeom>
        </p:spPr>
      </p:pic>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14620"/>
          <a:stretch/>
        </p:blipFill>
        <p:spPr>
          <a:xfrm>
            <a:off x="3231358" y="3864886"/>
            <a:ext cx="3214941" cy="2970622"/>
          </a:xfrm>
          <a:prstGeom prst="rect">
            <a:avLst/>
          </a:prstGeom>
        </p:spPr>
      </p:pic>
    </p:spTree>
    <p:extLst>
      <p:ext uri="{BB962C8B-B14F-4D97-AF65-F5344CB8AC3E}">
        <p14:creationId xmlns:p14="http://schemas.microsoft.com/office/powerpoint/2010/main" val="416566405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6926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1733" y="0"/>
            <a:ext cx="8229600" cy="620688"/>
          </a:xfrm>
          <a:effectLst>
            <a:outerShdw blurRad="50800" dist="38100" dir="2700000" algn="tl" rotWithShape="0">
              <a:prstClr val="black">
                <a:alpha val="40000"/>
              </a:prstClr>
            </a:outerShdw>
          </a:effectLst>
          <a:scene3d>
            <a:camera prst="orthographicFront"/>
            <a:lightRig rig="threePt" dir="t"/>
          </a:scene3d>
          <a:sp3d>
            <a:bevelT prst="relaxedInset"/>
          </a:sp3d>
        </p:spPr>
        <p:txBody>
          <a:bodyPr>
            <a:normAutofit fontScale="90000"/>
          </a:bodyPr>
          <a:lstStyle/>
          <a:p>
            <a:r>
              <a:rPr lang="tr-TR" b="1" i="1" dirty="0" smtClean="0">
                <a:solidFill>
                  <a:srgbClr val="FF0000"/>
                </a:solidFill>
                <a:latin typeface="Century Schoolbook" pitchFamily="18" charset="0"/>
              </a:rPr>
              <a:t>YENİLEMELER</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92696"/>
            <a:ext cx="8229600" cy="5433467"/>
          </a:xfrm>
        </p:spPr>
        <p:txBody>
          <a:bodyPr>
            <a:normAutofit/>
          </a:bodyPr>
          <a:lstStyle/>
          <a:p>
            <a:pPr marL="0" indent="0" algn="ctr">
              <a:buNone/>
            </a:pPr>
            <a:r>
              <a:rPr lang="tr-TR" sz="2400" b="1" i="1" dirty="0" smtClean="0">
                <a:solidFill>
                  <a:schemeClr val="tx1">
                    <a:lumMod val="85000"/>
                    <a:lumOff val="15000"/>
                  </a:schemeClr>
                </a:solidFill>
                <a:latin typeface="Century Schoolbook" pitchFamily="18" charset="0"/>
              </a:rPr>
              <a:t>ESKİYEN VE PASLANAN SİTE DIŞ CEPHE TABELASI YENİLENDİ</a:t>
            </a:r>
            <a:endParaRPr lang="tr-TR" sz="2400" b="1" i="1" dirty="0">
              <a:solidFill>
                <a:schemeClr val="tx1">
                  <a:lumMod val="85000"/>
                  <a:lumOff val="15000"/>
                </a:schemeClr>
              </a:solidFill>
              <a:latin typeface="Century Schoolbook"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039" y="1484784"/>
            <a:ext cx="8789565" cy="5128034"/>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23774" t="34852" r="5115" b="39387"/>
          <a:stretch/>
        </p:blipFill>
        <p:spPr>
          <a:xfrm>
            <a:off x="189238" y="4725144"/>
            <a:ext cx="3657601" cy="1853873"/>
          </a:xfrm>
          <a:prstGeom prst="rect">
            <a:avLst/>
          </a:prstGeom>
        </p:spPr>
      </p:pic>
    </p:spTree>
    <p:extLst>
      <p:ext uri="{BB962C8B-B14F-4D97-AF65-F5344CB8AC3E}">
        <p14:creationId xmlns:p14="http://schemas.microsoft.com/office/powerpoint/2010/main" val="70561599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328" y="0"/>
            <a:ext cx="1516757" cy="6926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548680"/>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92696"/>
            <a:ext cx="8229600" cy="5433467"/>
          </a:xfrm>
        </p:spPr>
        <p:txBody>
          <a:bodyPr>
            <a:normAutofit/>
          </a:bodyPr>
          <a:lstStyle/>
          <a:p>
            <a:pPr marL="0" indent="0" algn="ctr">
              <a:buNone/>
            </a:pPr>
            <a:r>
              <a:rPr lang="tr-TR" sz="2400" b="1" i="1" dirty="0" smtClean="0">
                <a:solidFill>
                  <a:schemeClr val="tx1">
                    <a:lumMod val="85000"/>
                    <a:lumOff val="15000"/>
                  </a:schemeClr>
                </a:solidFill>
                <a:latin typeface="Century Schoolbook" pitchFamily="18" charset="0"/>
              </a:rPr>
              <a:t>ESKİYEN VE PASLANAN SİTE DIŞ CEPHE TABELASI YENİLENDİ</a:t>
            </a:r>
            <a:endParaRPr lang="tr-TR" sz="2400" b="1" i="1" dirty="0">
              <a:solidFill>
                <a:schemeClr val="tx1">
                  <a:lumMod val="85000"/>
                  <a:lumOff val="15000"/>
                </a:schemeClr>
              </a:solidFill>
              <a:latin typeface="Century Schoolbook"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28800"/>
            <a:ext cx="4211960" cy="508518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2121" y="1628800"/>
            <a:ext cx="4788024" cy="5085184"/>
          </a:xfrm>
          <a:prstGeom prst="rect">
            <a:avLst/>
          </a:prstGeom>
        </p:spPr>
      </p:pic>
    </p:spTree>
    <p:extLst>
      <p:ext uri="{BB962C8B-B14F-4D97-AF65-F5344CB8AC3E}">
        <p14:creationId xmlns:p14="http://schemas.microsoft.com/office/powerpoint/2010/main" val="209620687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4503" y="0"/>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29208" y="-5998"/>
            <a:ext cx="8229600" cy="528156"/>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20688"/>
            <a:ext cx="8229600" cy="5505475"/>
          </a:xfrm>
        </p:spPr>
        <p:txBody>
          <a:bodyPr>
            <a:normAutofit/>
          </a:bodyPr>
          <a:lstStyle/>
          <a:p>
            <a:pPr marL="0" indent="0" algn="ctr">
              <a:buNone/>
            </a:pPr>
            <a:r>
              <a:rPr lang="tr-TR" sz="2400" b="1" i="1" dirty="0" smtClean="0">
                <a:solidFill>
                  <a:schemeClr val="tx1">
                    <a:lumMod val="85000"/>
                    <a:lumOff val="15000"/>
                  </a:schemeClr>
                </a:solidFill>
                <a:latin typeface="Century Schoolbook" pitchFamily="18" charset="0"/>
              </a:rPr>
              <a:t>SİTE GİRİŞİ MODERNİZE EDİLDİ.</a:t>
            </a:r>
            <a:endParaRPr lang="tr-TR" sz="2400" b="1" i="1" dirty="0">
              <a:solidFill>
                <a:schemeClr val="tx1">
                  <a:lumMod val="85000"/>
                  <a:lumOff val="15000"/>
                </a:schemeClr>
              </a:solidFill>
              <a:latin typeface="Century Schoolbook" pitchFamily="18" charset="0"/>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18982" r="20808" b="6273"/>
          <a:stretch/>
        </p:blipFill>
        <p:spPr>
          <a:xfrm>
            <a:off x="0" y="1196752"/>
            <a:ext cx="4572000" cy="5661248"/>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9865" t="25850" r="11751" b="2829"/>
          <a:stretch/>
        </p:blipFill>
        <p:spPr>
          <a:xfrm>
            <a:off x="4644008" y="1196752"/>
            <a:ext cx="4499992" cy="5661248"/>
          </a:xfrm>
          <a:prstGeom prst="rect">
            <a:avLst/>
          </a:prstGeom>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t="26402" b="34390"/>
          <a:stretch/>
        </p:blipFill>
        <p:spPr>
          <a:xfrm>
            <a:off x="2286000" y="5214398"/>
            <a:ext cx="2358008" cy="1643602"/>
          </a:xfrm>
          <a:prstGeom prst="rect">
            <a:avLst/>
          </a:prstGeom>
        </p:spPr>
      </p:pic>
    </p:spTree>
    <p:extLst>
      <p:ext uri="{BB962C8B-B14F-4D97-AF65-F5344CB8AC3E}">
        <p14:creationId xmlns:p14="http://schemas.microsoft.com/office/powerpoint/2010/main" val="305860730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4633"/>
            <a:ext cx="1516757" cy="61605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20688"/>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20688"/>
            <a:ext cx="8229600" cy="5505475"/>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SİTE GİRİŞ TABELA VE IŞIKLANDIRMASI YENİLENDİ </a:t>
            </a:r>
            <a:endParaRPr lang="tr-TR" sz="2000" b="1" i="1" dirty="0">
              <a:solidFill>
                <a:schemeClr val="tx1">
                  <a:lumMod val="85000"/>
                  <a:lumOff val="15000"/>
                </a:schemeClr>
              </a:solidFill>
              <a:latin typeface="Century Schoolbook" pitchFamily="18"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7980" t="33085" b="24171"/>
          <a:stretch/>
        </p:blipFill>
        <p:spPr>
          <a:xfrm>
            <a:off x="44160" y="4352349"/>
            <a:ext cx="4743863" cy="2484156"/>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19798" b="32121"/>
          <a:stretch/>
        </p:blipFill>
        <p:spPr>
          <a:xfrm>
            <a:off x="27706" y="1124744"/>
            <a:ext cx="6344494" cy="3227605"/>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1650" t="7701" b="3637"/>
          <a:stretch/>
        </p:blipFill>
        <p:spPr>
          <a:xfrm>
            <a:off x="6485126" y="1124745"/>
            <a:ext cx="2658874" cy="2970736"/>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5455" t="5421"/>
          <a:stretch/>
        </p:blipFill>
        <p:spPr>
          <a:xfrm>
            <a:off x="4788024" y="4095480"/>
            <a:ext cx="4355976" cy="2741025"/>
          </a:xfrm>
          <a:prstGeom prst="rect">
            <a:avLst/>
          </a:prstGeom>
        </p:spPr>
      </p:pic>
    </p:spTree>
    <p:extLst>
      <p:ext uri="{BB962C8B-B14F-4D97-AF65-F5344CB8AC3E}">
        <p14:creationId xmlns:p14="http://schemas.microsoft.com/office/powerpoint/2010/main" val="272564582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0"/>
            <a:ext cx="1516757" cy="6480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92696"/>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48072"/>
            <a:ext cx="8229600" cy="5478091"/>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SİTE SUR DUVARLARI REVİZE EDİLDİ  </a:t>
            </a:r>
            <a:endParaRPr lang="tr-TR" sz="2000" b="1" i="1" dirty="0">
              <a:solidFill>
                <a:schemeClr val="tx1">
                  <a:lumMod val="85000"/>
                  <a:lumOff val="15000"/>
                </a:schemeClr>
              </a:solidFill>
              <a:latin typeface="Century Schoolbook" pitchFamily="18" charset="0"/>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9877" b="30523"/>
          <a:stretch/>
        </p:blipFill>
        <p:spPr>
          <a:xfrm>
            <a:off x="15623" y="1611173"/>
            <a:ext cx="2828185" cy="5093887"/>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366" t="-1079" r="52939" b="40908"/>
          <a:stretch/>
        </p:blipFill>
        <p:spPr>
          <a:xfrm>
            <a:off x="2843809" y="1052736"/>
            <a:ext cx="1601190" cy="5652323"/>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55866"/>
          <a:stretch/>
        </p:blipFill>
        <p:spPr>
          <a:xfrm>
            <a:off x="4456389" y="1196753"/>
            <a:ext cx="1737819" cy="5508308"/>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t="-1232"/>
          <a:stretch/>
        </p:blipFill>
        <p:spPr>
          <a:xfrm flipH="1">
            <a:off x="6194208" y="1124745"/>
            <a:ext cx="2949792" cy="5580316"/>
          </a:xfrm>
          <a:prstGeom prst="rect">
            <a:avLst/>
          </a:prstGeom>
        </p:spPr>
      </p:pic>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l="-648" t="1275" r="6820" b="34038"/>
          <a:stretch/>
        </p:blipFill>
        <p:spPr>
          <a:xfrm>
            <a:off x="1" y="1196752"/>
            <a:ext cx="2843808" cy="2190979"/>
          </a:xfrm>
          <a:prstGeom prst="rect">
            <a:avLst/>
          </a:prstGeom>
        </p:spPr>
      </p:pic>
    </p:spTree>
    <p:extLst>
      <p:ext uri="{BB962C8B-B14F-4D97-AF65-F5344CB8AC3E}">
        <p14:creationId xmlns:p14="http://schemas.microsoft.com/office/powerpoint/2010/main" val="7219110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5359" y="0"/>
            <a:ext cx="1516757" cy="5486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92696"/>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20688"/>
            <a:ext cx="8229600" cy="5505475"/>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KAPALI OTOPARK BOYA VE TADİLATI YAPILDI  </a:t>
            </a:r>
            <a:endParaRPr lang="tr-TR" sz="2000" b="1" i="1" dirty="0">
              <a:solidFill>
                <a:schemeClr val="tx1">
                  <a:lumMod val="85000"/>
                  <a:lumOff val="15000"/>
                </a:schemeClr>
              </a:solidFill>
              <a:latin typeface="Century Schoolbook" pitchFamily="18"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5219" t="10303" r="2862" b="14545"/>
          <a:stretch/>
        </p:blipFill>
        <p:spPr>
          <a:xfrm>
            <a:off x="7007129" y="3805892"/>
            <a:ext cx="2114987" cy="3033171"/>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2424" r="14092" b="3434"/>
          <a:stretch/>
        </p:blipFill>
        <p:spPr>
          <a:xfrm>
            <a:off x="4644007" y="1124744"/>
            <a:ext cx="4499993" cy="2666727"/>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3400" t="8107" b="10276"/>
          <a:stretch/>
        </p:blipFill>
        <p:spPr>
          <a:xfrm>
            <a:off x="20928" y="1124744"/>
            <a:ext cx="4623079" cy="5733257"/>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4007" y="3837879"/>
            <a:ext cx="2363122" cy="3020122"/>
          </a:xfrm>
          <a:prstGeom prst="rect">
            <a:avLst/>
          </a:prstGeom>
        </p:spPr>
      </p:pic>
    </p:spTree>
    <p:extLst>
      <p:ext uri="{BB962C8B-B14F-4D97-AF65-F5344CB8AC3E}">
        <p14:creationId xmlns:p14="http://schemas.microsoft.com/office/powerpoint/2010/main" val="135574917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2265" y="0"/>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92696"/>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20688"/>
            <a:ext cx="8229600" cy="5505475"/>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TURKSAT ÇANAK ANTENLER DİGİTURK İLE 2 YIL GARANTİLİ DEĞİŞTİRİLDİ </a:t>
            </a:r>
            <a:endParaRPr lang="tr-TR" sz="2000" b="1" i="1" dirty="0">
              <a:solidFill>
                <a:schemeClr val="tx1">
                  <a:lumMod val="85000"/>
                  <a:lumOff val="15000"/>
                </a:schemeClr>
              </a:solidFill>
              <a:latin typeface="Century Schoolbook"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40768"/>
            <a:ext cx="6300192" cy="546895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8129" y="1340768"/>
            <a:ext cx="2740893" cy="5487711"/>
          </a:xfrm>
          <a:prstGeom prst="rect">
            <a:avLst/>
          </a:prstGeom>
        </p:spPr>
      </p:pic>
    </p:spTree>
    <p:extLst>
      <p:ext uri="{BB962C8B-B14F-4D97-AF65-F5344CB8AC3E}">
        <p14:creationId xmlns:p14="http://schemas.microsoft.com/office/powerpoint/2010/main" val="183176653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1785" y="0"/>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476672"/>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20688"/>
            <a:ext cx="8229600" cy="5505475"/>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SİTE İÇİ OTOPARK ZEMİNİ RAPİD , ÇİZGİLERİ EPOSKİ BOYA İLE 7 YIL GARANTİLİ OLARAK YENİLENDİ  </a:t>
            </a:r>
            <a:endParaRPr lang="tr-TR" sz="2000" b="1" i="1" dirty="0">
              <a:solidFill>
                <a:schemeClr val="tx1">
                  <a:lumMod val="85000"/>
                  <a:lumOff val="15000"/>
                </a:schemeClr>
              </a:solidFill>
              <a:latin typeface="Century Schoolbook" pitchFamily="18" charset="0"/>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593" t="21577"/>
          <a:stretch/>
        </p:blipFill>
        <p:spPr>
          <a:xfrm>
            <a:off x="0" y="1412776"/>
            <a:ext cx="4565460" cy="5445223"/>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25253" b="18990"/>
          <a:stretch/>
        </p:blipFill>
        <p:spPr>
          <a:xfrm>
            <a:off x="4572000" y="1412776"/>
            <a:ext cx="4556542" cy="5445224"/>
          </a:xfrm>
          <a:prstGeom prst="rect">
            <a:avLst/>
          </a:prstGeom>
        </p:spPr>
      </p:pic>
    </p:spTree>
    <p:extLst>
      <p:ext uri="{BB962C8B-B14F-4D97-AF65-F5344CB8AC3E}">
        <p14:creationId xmlns:p14="http://schemas.microsoft.com/office/powerpoint/2010/main" val="35606146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511" y="0"/>
            <a:ext cx="1516757" cy="5486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20688"/>
          </a:xfrm>
        </p:spPr>
        <p:txBody>
          <a:bodyPr>
            <a:normAutofit fontScale="90000"/>
          </a:bodyPr>
          <a:lstStyle/>
          <a:p>
            <a:r>
              <a:rPr lang="tr-TR" b="1" i="1" dirty="0" smtClean="0">
                <a:solidFill>
                  <a:srgbClr val="FF0000"/>
                </a:solidFill>
                <a:latin typeface="Century Schoolbook" pitchFamily="18" charset="0"/>
              </a:rPr>
              <a:t>YENİLEMELER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620688"/>
            <a:ext cx="8229600" cy="5505475"/>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A-8 BLOK KRONİK ASANSÖR KAPI SORUNU DEĞİŞİM YAPILARAK GİDERİLDİ.  </a:t>
            </a:r>
            <a:endParaRPr lang="tr-TR" sz="2000" b="1" i="1" dirty="0">
              <a:solidFill>
                <a:schemeClr val="tx1">
                  <a:lumMod val="85000"/>
                  <a:lumOff val="15000"/>
                </a:schemeClr>
              </a:solidFill>
              <a:latin typeface="Century Schoolbook" pitchFamily="18"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7643" t="9091" r="18485"/>
          <a:stretch/>
        </p:blipFill>
        <p:spPr>
          <a:xfrm>
            <a:off x="0" y="1635550"/>
            <a:ext cx="2770910" cy="5229199"/>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20617" b="8848"/>
          <a:stretch/>
        </p:blipFill>
        <p:spPr>
          <a:xfrm>
            <a:off x="2770910" y="1633557"/>
            <a:ext cx="3457274" cy="5224443"/>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t="2713" r="42246" b="2950"/>
          <a:stretch/>
        </p:blipFill>
        <p:spPr>
          <a:xfrm>
            <a:off x="6228184" y="1633557"/>
            <a:ext cx="2842008" cy="5224443"/>
          </a:xfrm>
          <a:prstGeom prst="rect">
            <a:avLst/>
          </a:prstGeom>
        </p:spPr>
      </p:pic>
    </p:spTree>
    <p:extLst>
      <p:ext uri="{BB962C8B-B14F-4D97-AF65-F5344CB8AC3E}">
        <p14:creationId xmlns:p14="http://schemas.microsoft.com/office/powerpoint/2010/main" val="65696983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4685" y="0"/>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548680"/>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323528" y="620688"/>
            <a:ext cx="8229600" cy="5505475"/>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A-3 A-2 BLOK ARASI PARK ALANI ÇİZGİLERİ VE ZEMİN YENİLENDİ </a:t>
            </a:r>
            <a:endParaRPr lang="tr-TR" sz="2000" b="1" i="1" dirty="0">
              <a:solidFill>
                <a:schemeClr val="tx1">
                  <a:lumMod val="85000"/>
                  <a:lumOff val="15000"/>
                </a:schemeClr>
              </a:solidFill>
              <a:latin typeface="Century Schoolbook"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596" y="1484784"/>
            <a:ext cx="3111810" cy="5349164"/>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0891" y="1484784"/>
            <a:ext cx="2723499" cy="5349164"/>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31287" t="12001" r="-25625"/>
          <a:stretch/>
        </p:blipFill>
        <p:spPr>
          <a:xfrm>
            <a:off x="0" y="1484784"/>
            <a:ext cx="4332847" cy="5424767"/>
          </a:xfrm>
          <a:prstGeom prst="rect">
            <a:avLst/>
          </a:prstGeom>
        </p:spPr>
      </p:pic>
    </p:spTree>
    <p:extLst>
      <p:ext uri="{BB962C8B-B14F-4D97-AF65-F5344CB8AC3E}">
        <p14:creationId xmlns:p14="http://schemas.microsoft.com/office/powerpoint/2010/main" val="362428364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5486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548680"/>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YENİLEMELER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0" y="548680"/>
            <a:ext cx="9144000" cy="5577483"/>
          </a:xfrm>
        </p:spPr>
        <p:txBody>
          <a:bodyPr>
            <a:normAutofit/>
          </a:bodyPr>
          <a:lstStyle/>
          <a:p>
            <a:pPr marL="0" indent="0" algn="ctr">
              <a:buNone/>
            </a:pPr>
            <a:endParaRPr lang="tr-TR" sz="2000" b="1" i="1" dirty="0" smtClean="0">
              <a:solidFill>
                <a:schemeClr val="tx1">
                  <a:lumMod val="85000"/>
                  <a:lumOff val="15000"/>
                </a:schemeClr>
              </a:solidFill>
              <a:latin typeface="Century Schoolbook" pitchFamily="18" charset="0"/>
            </a:endParaRPr>
          </a:p>
          <a:p>
            <a:pPr marL="0" indent="0" algn="ctr">
              <a:buNone/>
            </a:pPr>
            <a:r>
              <a:rPr lang="tr-TR" sz="2000" b="1" i="1" dirty="0" smtClean="0">
                <a:solidFill>
                  <a:schemeClr val="tx1">
                    <a:lumMod val="85000"/>
                    <a:lumOff val="15000"/>
                  </a:schemeClr>
                </a:solidFill>
                <a:latin typeface="Century Schoolbook" pitchFamily="18" charset="0"/>
              </a:rPr>
              <a:t> ŞELALE EVLERİ PROJESİNDE </a:t>
            </a:r>
            <a:r>
              <a:rPr lang="tr-TR" sz="2000" b="1" i="1" dirty="0" smtClean="0">
                <a:solidFill>
                  <a:srgbClr val="FF0000"/>
                </a:solidFill>
                <a:latin typeface="Century Schoolbook" pitchFamily="18" charset="0"/>
              </a:rPr>
              <a:t>OTOPARK</a:t>
            </a:r>
            <a:r>
              <a:rPr lang="tr-TR" sz="2000" b="1" i="1" dirty="0" smtClean="0">
                <a:solidFill>
                  <a:schemeClr val="tx1">
                    <a:lumMod val="85000"/>
                    <a:lumOff val="15000"/>
                  </a:schemeClr>
                </a:solidFill>
                <a:latin typeface="Century Schoolbook" pitchFamily="18" charset="0"/>
              </a:rPr>
              <a:t> OLARAK GÖRÜNEN </a:t>
            </a:r>
          </a:p>
          <a:p>
            <a:pPr marL="0" indent="0" algn="ctr">
              <a:buNone/>
            </a:pPr>
            <a:r>
              <a:rPr lang="tr-TR" sz="2000" b="1" i="1" dirty="0" smtClean="0">
                <a:solidFill>
                  <a:srgbClr val="FF0000"/>
                </a:solidFill>
                <a:latin typeface="Century Schoolbook" pitchFamily="18" charset="0"/>
              </a:rPr>
              <a:t>24 AY </a:t>
            </a:r>
            <a:r>
              <a:rPr lang="tr-TR" sz="2000" b="1" i="1" dirty="0" smtClean="0">
                <a:solidFill>
                  <a:schemeClr val="tx1">
                    <a:lumMod val="85000"/>
                    <a:lumOff val="15000"/>
                  </a:schemeClr>
                </a:solidFill>
                <a:latin typeface="Century Schoolbook" pitchFamily="18" charset="0"/>
              </a:rPr>
              <a:t>ÖNCE YÖNETİM TARAFINDAN SPOR ALETLERİ  KONULAN VE SONRASINDA YÖNETMELİĞE AYKIRI OLMASI NEDENİ İLE AĞAÇLANDIRILAN ALAN </a:t>
            </a:r>
          </a:p>
          <a:p>
            <a:pPr marL="0" indent="0" algn="ctr">
              <a:buNone/>
            </a:pPr>
            <a:r>
              <a:rPr lang="tr-TR" sz="2000" b="1" i="1" dirty="0" smtClean="0">
                <a:latin typeface="Century Schoolbook" pitchFamily="18" charset="0"/>
              </a:rPr>
              <a:t>KAĞITHANE BELEDİYESİ </a:t>
            </a:r>
            <a:r>
              <a:rPr lang="tr-TR" sz="2000" b="1" i="1" dirty="0" smtClean="0">
                <a:solidFill>
                  <a:schemeClr val="tx1">
                    <a:lumMod val="85000"/>
                    <a:lumOff val="15000"/>
                  </a:schemeClr>
                </a:solidFill>
                <a:latin typeface="Century Schoolbook" pitchFamily="18" charset="0"/>
              </a:rPr>
              <a:t>İLE İSTİŞARE EDİLEREK  </a:t>
            </a:r>
            <a:r>
              <a:rPr lang="tr-TR" sz="2000" b="1" i="1" dirty="0" smtClean="0">
                <a:solidFill>
                  <a:srgbClr val="FF0000"/>
                </a:solidFill>
                <a:latin typeface="Century Schoolbook" pitchFamily="18" charset="0"/>
              </a:rPr>
              <a:t>DEPREM YÖNETMELİĞİ </a:t>
            </a:r>
            <a:r>
              <a:rPr lang="tr-TR" sz="2000" b="1" i="1" dirty="0" smtClean="0">
                <a:solidFill>
                  <a:schemeClr val="tx1">
                    <a:lumMod val="85000"/>
                    <a:lumOff val="15000"/>
                  </a:schemeClr>
                </a:solidFill>
                <a:latin typeface="Century Schoolbook" pitchFamily="18" charset="0"/>
              </a:rPr>
              <a:t>;BİNALARIN </a:t>
            </a:r>
            <a:r>
              <a:rPr lang="tr-TR" sz="2000" b="1" i="1" dirty="0" smtClean="0">
                <a:solidFill>
                  <a:srgbClr val="FF0000"/>
                </a:solidFill>
                <a:latin typeface="Century Schoolbook" pitchFamily="18" charset="0"/>
              </a:rPr>
              <a:t>YANGIN YÖNETMELİĞİNE </a:t>
            </a:r>
            <a:r>
              <a:rPr lang="tr-TR" sz="2000" b="1" i="1" dirty="0" smtClean="0">
                <a:solidFill>
                  <a:schemeClr val="tx1">
                    <a:lumMod val="85000"/>
                    <a:lumOff val="15000"/>
                  </a:schemeClr>
                </a:solidFill>
                <a:latin typeface="Century Schoolbook" pitchFamily="18" charset="0"/>
              </a:rPr>
              <a:t>GÖRE UYGUNSUZ ; AYRICA </a:t>
            </a:r>
            <a:r>
              <a:rPr lang="tr-TR" sz="2000" b="1" i="1" dirty="0" smtClean="0">
                <a:solidFill>
                  <a:srgbClr val="FF0000"/>
                </a:solidFill>
                <a:latin typeface="Century Schoolbook" pitchFamily="18" charset="0"/>
              </a:rPr>
              <a:t>TRAFO ,</a:t>
            </a:r>
            <a:r>
              <a:rPr lang="tr-TR" sz="2000" b="1" i="1" dirty="0" smtClean="0">
                <a:solidFill>
                  <a:schemeClr val="tx1">
                    <a:lumMod val="85000"/>
                    <a:lumOff val="15000"/>
                  </a:schemeClr>
                </a:solidFill>
                <a:latin typeface="Century Schoolbook" pitchFamily="18" charset="0"/>
              </a:rPr>
              <a:t> </a:t>
            </a:r>
            <a:r>
              <a:rPr lang="tr-TR" sz="2000" b="1" i="1" dirty="0" smtClean="0">
                <a:solidFill>
                  <a:srgbClr val="FF0000"/>
                </a:solidFill>
                <a:latin typeface="Century Schoolbook" pitchFamily="18" charset="0"/>
              </a:rPr>
              <a:t>İSTİNAT DUVARI </a:t>
            </a:r>
            <a:r>
              <a:rPr lang="tr-TR" sz="2000" b="1" i="1" dirty="0" smtClean="0">
                <a:solidFill>
                  <a:schemeClr val="tx1">
                    <a:lumMod val="85000"/>
                    <a:lumOff val="15000"/>
                  </a:schemeClr>
                </a:solidFill>
                <a:latin typeface="Century Schoolbook" pitchFamily="18" charset="0"/>
              </a:rPr>
              <a:t>OLAN VE  CAN GÜVENLİĞİ TEHLİKESİ  OLUŞTURAN ALANDA TÜM YÖNETMELİKLERE GÖRE ACİL  ÇIKIŞ KAPISI SONRASI   TEHLİKE ARZ EDİCEK MATERYALLER KALDIRILARAK YEŞİL ALAN OLARAK YENİLENDİ. </a:t>
            </a:r>
          </a:p>
          <a:p>
            <a:pPr marL="0" indent="0" algn="ctr">
              <a:buNone/>
            </a:pPr>
            <a:endParaRPr lang="tr-TR" sz="2000" b="1" i="1" dirty="0" smtClean="0">
              <a:solidFill>
                <a:schemeClr val="tx1">
                  <a:lumMod val="85000"/>
                  <a:lumOff val="15000"/>
                </a:schemeClr>
              </a:solidFill>
              <a:latin typeface="Century Schoolbook" pitchFamily="18" charset="0"/>
            </a:endParaRPr>
          </a:p>
          <a:p>
            <a:pPr marL="0" indent="0" algn="ctr">
              <a:buNone/>
            </a:pPr>
            <a:r>
              <a:rPr lang="tr-TR" sz="2000" b="1" i="1" dirty="0" smtClean="0">
                <a:solidFill>
                  <a:schemeClr val="tx1">
                    <a:lumMod val="85000"/>
                    <a:lumOff val="15000"/>
                  </a:schemeClr>
                </a:solidFill>
                <a:latin typeface="Century Schoolbook" pitchFamily="18" charset="0"/>
              </a:rPr>
              <a:t> </a:t>
            </a:r>
            <a:endParaRPr lang="tr-TR" sz="2000" b="1" i="1" dirty="0">
              <a:solidFill>
                <a:schemeClr val="tx1">
                  <a:lumMod val="85000"/>
                  <a:lumOff val="15000"/>
                </a:schemeClr>
              </a:solidFill>
              <a:latin typeface="Century Schoolbook" pitchFamily="18" charset="0"/>
            </a:endParaRPr>
          </a:p>
          <a:p>
            <a:pPr marL="0" indent="0" algn="ctr">
              <a:buNone/>
            </a:pPr>
            <a:endParaRPr lang="tr-TR" sz="2000" b="1" i="1" dirty="0">
              <a:solidFill>
                <a:schemeClr val="tx1">
                  <a:lumMod val="85000"/>
                  <a:lumOff val="15000"/>
                </a:schemeClr>
              </a:solidFill>
              <a:latin typeface="Century Schoolbook"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4900" y="4653136"/>
            <a:ext cx="6552728" cy="2204864"/>
          </a:xfrm>
          <a:prstGeom prst="rect">
            <a:avLst/>
          </a:prstGeom>
        </p:spPr>
      </p:pic>
    </p:spTree>
    <p:extLst>
      <p:ext uri="{BB962C8B-B14F-4D97-AF65-F5344CB8AC3E}">
        <p14:creationId xmlns:p14="http://schemas.microsoft.com/office/powerpoint/2010/main" val="38070112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8230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1052736"/>
          </a:xfrm>
          <a:effectLst>
            <a:outerShdw blurRad="50800" dist="38100" dir="2700000" algn="tl" rotWithShape="0">
              <a:prstClr val="black">
                <a:alpha val="40000"/>
              </a:prstClr>
            </a:outerShdw>
          </a:effectLst>
        </p:spPr>
        <p:txBody>
          <a:bodyPr>
            <a:normAutofit/>
          </a:bodyPr>
          <a:lstStyle/>
          <a:p>
            <a:r>
              <a:rPr lang="tr-TR" b="1" i="1" dirty="0" smtClean="0">
                <a:solidFill>
                  <a:srgbClr val="FF0000"/>
                </a:solidFill>
                <a:latin typeface="Century Schoolbook" pitchFamily="18" charset="0"/>
              </a:rPr>
              <a:t>PROJE</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457200" y="836712"/>
            <a:ext cx="8229600" cy="5289451"/>
          </a:xfrm>
        </p:spPr>
        <p:txBody>
          <a:bodyPr>
            <a:normAutofit/>
          </a:bodyPr>
          <a:lstStyle/>
          <a:p>
            <a:pPr marL="0" indent="0" algn="ctr">
              <a:buNone/>
            </a:pPr>
            <a:r>
              <a:rPr lang="tr-TR" sz="2000" b="1" i="1" dirty="0" smtClean="0">
                <a:solidFill>
                  <a:schemeClr val="tx1">
                    <a:lumMod val="85000"/>
                    <a:lumOff val="15000"/>
                  </a:schemeClr>
                </a:solidFill>
                <a:latin typeface="Century Schoolbook" pitchFamily="18" charset="0"/>
              </a:rPr>
              <a:t>SİTE GİRİŞ TURNİKE VE SİTE BLOK KAPI GİRİŞ SİSTEMİ KÜPEŞTE  PROTEK VE  LİDERTEK FİRMASINDAN TEKLİF ALINARAK GELECEK DÖNEM PLANI  İLE PROJELENDİRİLDİ.</a:t>
            </a:r>
            <a:endParaRPr lang="tr-TR" sz="2000" b="1" i="1" dirty="0">
              <a:solidFill>
                <a:schemeClr val="tx1">
                  <a:lumMod val="85000"/>
                  <a:lumOff val="15000"/>
                </a:schemeClr>
              </a:solidFill>
              <a:latin typeface="Century Schoolbook" pitchFamily="18"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30505" r="21061" b="20606"/>
          <a:stretch/>
        </p:blipFill>
        <p:spPr>
          <a:xfrm>
            <a:off x="5868144" y="2327385"/>
            <a:ext cx="3275856" cy="4509120"/>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297" t="33502" r="297" b="130"/>
          <a:stretch/>
        </p:blipFill>
        <p:spPr>
          <a:xfrm>
            <a:off x="0" y="2327386"/>
            <a:ext cx="2771800" cy="4509120"/>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27294" t="1320" r="30462" b="13399"/>
          <a:stretch/>
        </p:blipFill>
        <p:spPr>
          <a:xfrm>
            <a:off x="2927808" y="2327386"/>
            <a:ext cx="2736304" cy="4509119"/>
          </a:xfrm>
          <a:prstGeom prst="rect">
            <a:avLst/>
          </a:prstGeom>
        </p:spPr>
      </p:pic>
    </p:spTree>
    <p:extLst>
      <p:ext uri="{BB962C8B-B14F-4D97-AF65-F5344CB8AC3E}">
        <p14:creationId xmlns:p14="http://schemas.microsoft.com/office/powerpoint/2010/main" val="179001302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15581"/>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20688"/>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PROJE   </a:t>
            </a:r>
            <a:endParaRPr lang="tr-TR" b="1" i="1" dirty="0">
              <a:solidFill>
                <a:srgbClr val="FF0000"/>
              </a:solidFill>
              <a:latin typeface="Century Schoolbook" pitchFamily="18" charset="0"/>
            </a:endParaRPr>
          </a:p>
        </p:txBody>
      </p:sp>
      <p:sp>
        <p:nvSpPr>
          <p:cNvPr id="15" name="Content Placeholder 14"/>
          <p:cNvSpPr>
            <a:spLocks noGrp="1"/>
          </p:cNvSpPr>
          <p:nvPr>
            <p:ph idx="1"/>
          </p:nvPr>
        </p:nvSpPr>
        <p:spPr>
          <a:xfrm>
            <a:off x="457200" y="294763"/>
            <a:ext cx="8229600" cy="5831401"/>
          </a:xfrm>
        </p:spPr>
        <p:txBody>
          <a:bodyPr>
            <a:normAutofit/>
          </a:bodyPr>
          <a:lstStyle/>
          <a:p>
            <a:pPr marL="0" indent="0">
              <a:buNone/>
            </a:pPr>
            <a:endParaRPr lang="tr-TR" sz="1800" b="1" i="1" dirty="0" smtClean="0">
              <a:solidFill>
                <a:schemeClr val="tx1">
                  <a:lumMod val="85000"/>
                  <a:lumOff val="15000"/>
                </a:schemeClr>
              </a:solidFill>
              <a:latin typeface="Century Schoolbook" pitchFamily="18" charset="0"/>
            </a:endParaRPr>
          </a:p>
          <a:p>
            <a:pPr marL="0" indent="0">
              <a:buNone/>
            </a:pPr>
            <a:r>
              <a:rPr lang="tr-TR" sz="1800" b="1" i="1" dirty="0" smtClean="0">
                <a:solidFill>
                  <a:schemeClr val="tx1">
                    <a:lumMod val="85000"/>
                    <a:lumOff val="15000"/>
                  </a:schemeClr>
                </a:solidFill>
                <a:latin typeface="Century Schoolbook" pitchFamily="18" charset="0"/>
              </a:rPr>
              <a:t>SİTE  BLOK KAPILARI GİRİŞ SİSTEMİ </a:t>
            </a:r>
            <a:r>
              <a:rPr lang="tr-TR" sz="1800" b="1" i="1" dirty="0">
                <a:solidFill>
                  <a:schemeClr val="tx1">
                    <a:lumMod val="85000"/>
                    <a:lumOff val="15000"/>
                  </a:schemeClr>
                </a:solidFill>
                <a:latin typeface="Century Schoolbook" pitchFamily="18" charset="0"/>
              </a:rPr>
              <a:t>PROTEK VE  LİDERTEK FİRMASINDAN TEKLİF ALINARAK GELECEK DÖNEM PLANI  İLE PROJELENDİRİLDİ.</a:t>
            </a:r>
          </a:p>
          <a:p>
            <a:pPr marL="0" indent="0">
              <a:buNone/>
            </a:pPr>
            <a:endParaRPr lang="tr-TR" sz="1800"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0164" b="8252"/>
          <a:stretch/>
        </p:blipFill>
        <p:spPr>
          <a:xfrm>
            <a:off x="107504" y="1700808"/>
            <a:ext cx="4176464" cy="513556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700808"/>
            <a:ext cx="4685109" cy="5135562"/>
          </a:xfrm>
          <a:prstGeom prst="rect">
            <a:avLst/>
          </a:prstGeom>
        </p:spPr>
      </p:pic>
    </p:spTree>
    <p:extLst>
      <p:ext uri="{BB962C8B-B14F-4D97-AF65-F5344CB8AC3E}">
        <p14:creationId xmlns:p14="http://schemas.microsoft.com/office/powerpoint/2010/main" val="343878455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15581"/>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p:cNvSpPr>
            <a:spLocks noGrp="1"/>
          </p:cNvSpPr>
          <p:nvPr>
            <p:ph idx="1"/>
          </p:nvPr>
        </p:nvSpPr>
        <p:spPr>
          <a:xfrm>
            <a:off x="457200" y="692696"/>
            <a:ext cx="8229600" cy="5760640"/>
          </a:xfrm>
        </p:spPr>
        <p:txBody>
          <a:bodyPr>
            <a:noAutofit/>
          </a:bodyPr>
          <a:lstStyle/>
          <a:p>
            <a:pPr marL="0" indent="0" algn="ctr">
              <a:buNone/>
            </a:pPr>
            <a:r>
              <a:rPr lang="tr-TR" b="1" i="1" dirty="0" smtClean="0">
                <a:solidFill>
                  <a:srgbClr val="FF0000"/>
                </a:solidFill>
                <a:latin typeface="Century Schoolbook" pitchFamily="18" charset="0"/>
              </a:rPr>
              <a:t>MADDE 4</a:t>
            </a:r>
            <a:r>
              <a:rPr lang="tr-TR" b="1" i="1" dirty="0" smtClean="0">
                <a:solidFill>
                  <a:schemeClr val="tx1">
                    <a:lumMod val="85000"/>
                    <a:lumOff val="15000"/>
                  </a:schemeClr>
                </a:solidFill>
                <a:latin typeface="Century Schoolbook" pitchFamily="18" charset="0"/>
              </a:rPr>
              <a:t> : YÖNETİM KURULU İBRASININ GÖRÜŞÜLMESİ VE OYLANMASI </a:t>
            </a:r>
          </a:p>
          <a:p>
            <a:pPr marL="0" indent="0" algn="ctr">
              <a:buNone/>
            </a:pPr>
            <a:endParaRPr lang="tr-TR" b="1" i="1" dirty="0">
              <a:solidFill>
                <a:schemeClr val="tx1">
                  <a:lumMod val="85000"/>
                  <a:lumOff val="15000"/>
                </a:schemeClr>
              </a:solidFill>
              <a:latin typeface="Century Schoolbook" pitchFamily="18" charset="0"/>
            </a:endParaRPr>
          </a:p>
          <a:p>
            <a:pPr marL="0" indent="0" algn="ctr">
              <a:buNone/>
            </a:pPr>
            <a:r>
              <a:rPr lang="tr-TR" b="1" i="1" dirty="0" smtClean="0">
                <a:solidFill>
                  <a:schemeClr val="tx1">
                    <a:lumMod val="85000"/>
                    <a:lumOff val="15000"/>
                  </a:schemeClr>
                </a:solidFill>
                <a:latin typeface="Century Schoolbook" pitchFamily="18" charset="0"/>
              </a:rPr>
              <a:t>    </a:t>
            </a:r>
            <a:r>
              <a:rPr lang="tr-TR" b="1" i="1" dirty="0" smtClean="0">
                <a:solidFill>
                  <a:srgbClr val="FF0000"/>
                </a:solidFill>
                <a:latin typeface="Century Schoolbook" pitchFamily="18" charset="0"/>
              </a:rPr>
              <a:t>MADDE 5</a:t>
            </a:r>
            <a:r>
              <a:rPr lang="tr-TR" b="1" i="1" dirty="0" smtClean="0">
                <a:solidFill>
                  <a:schemeClr val="tx1">
                    <a:lumMod val="85000"/>
                    <a:lumOff val="15000"/>
                  </a:schemeClr>
                </a:solidFill>
                <a:latin typeface="Century Schoolbook" pitchFamily="18" charset="0"/>
              </a:rPr>
              <a:t>: FAALİYET RAPORUNUN İBRASININ GÖRÜŞÜLMESİ    VE OYLANMASI </a:t>
            </a:r>
          </a:p>
          <a:p>
            <a:pPr marL="0" indent="0" algn="ctr">
              <a:buNone/>
            </a:pPr>
            <a:endParaRPr lang="tr-TR" b="1" i="1" dirty="0">
              <a:solidFill>
                <a:schemeClr val="tx1">
                  <a:lumMod val="85000"/>
                  <a:lumOff val="15000"/>
                </a:schemeClr>
              </a:solidFill>
              <a:latin typeface="Century Schoolbook" pitchFamily="18" charset="0"/>
            </a:endParaRPr>
          </a:p>
          <a:p>
            <a:pPr marL="0" indent="0" algn="ctr">
              <a:buNone/>
            </a:pPr>
            <a:r>
              <a:rPr lang="tr-TR" b="1" i="1" dirty="0" smtClean="0">
                <a:solidFill>
                  <a:schemeClr val="tx1">
                    <a:lumMod val="85000"/>
                    <a:lumOff val="15000"/>
                  </a:schemeClr>
                </a:solidFill>
                <a:latin typeface="Century Schoolbook" pitchFamily="18" charset="0"/>
              </a:rPr>
              <a:t>  </a:t>
            </a:r>
            <a:r>
              <a:rPr lang="tr-TR" b="1" i="1" dirty="0" smtClean="0">
                <a:solidFill>
                  <a:srgbClr val="FF0000"/>
                </a:solidFill>
                <a:latin typeface="Century Schoolbook" pitchFamily="18" charset="0"/>
              </a:rPr>
              <a:t>MADDE 6</a:t>
            </a:r>
            <a:r>
              <a:rPr lang="tr-TR" b="1" i="1" dirty="0" smtClean="0">
                <a:solidFill>
                  <a:schemeClr val="tx1">
                    <a:lumMod val="85000"/>
                    <a:lumOff val="15000"/>
                  </a:schemeClr>
                </a:solidFill>
                <a:latin typeface="Century Schoolbook" pitchFamily="18" charset="0"/>
              </a:rPr>
              <a:t>: DENETÇİNİN İBRASININ GÖRÜŞÜLMESİ VE ONAYLANMASI </a:t>
            </a:r>
            <a:endParaRPr lang="tr-TR" b="1" i="1" dirty="0">
              <a:solidFill>
                <a:schemeClr val="tx1">
                  <a:lumMod val="85000"/>
                  <a:lumOff val="15000"/>
                </a:schemeClr>
              </a:solidFill>
              <a:latin typeface="Century Schoolbook" pitchFamily="18" charset="0"/>
            </a:endParaRPr>
          </a:p>
        </p:txBody>
      </p:sp>
    </p:spTree>
    <p:extLst>
      <p:ext uri="{BB962C8B-B14F-4D97-AF65-F5344CB8AC3E}">
        <p14:creationId xmlns:p14="http://schemas.microsoft.com/office/powerpoint/2010/main" val="246819540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15581"/>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p:cNvSpPr>
            <a:spLocks noGrp="1"/>
          </p:cNvSpPr>
          <p:nvPr>
            <p:ph idx="1"/>
          </p:nvPr>
        </p:nvSpPr>
        <p:spPr>
          <a:xfrm>
            <a:off x="457200" y="692696"/>
            <a:ext cx="8229600" cy="5760640"/>
          </a:xfrm>
        </p:spPr>
        <p:txBody>
          <a:bodyPr>
            <a:noAutofit/>
          </a:bodyPr>
          <a:lstStyle/>
          <a:p>
            <a:pPr marL="0" indent="0" algn="ctr">
              <a:buNone/>
            </a:pPr>
            <a:r>
              <a:rPr lang="tr-TR" sz="4000" b="1" i="1" dirty="0" smtClean="0">
                <a:solidFill>
                  <a:srgbClr val="FF0000"/>
                </a:solidFill>
                <a:latin typeface="Century Schoolbook" pitchFamily="18" charset="0"/>
              </a:rPr>
              <a:t>MADDE 7</a:t>
            </a:r>
            <a:endParaRPr lang="tr-TR" sz="4000" b="1" i="1" dirty="0">
              <a:solidFill>
                <a:schemeClr val="tx1">
                  <a:lumMod val="85000"/>
                  <a:lumOff val="15000"/>
                </a:schemeClr>
              </a:solidFill>
              <a:latin typeface="Century Schoolbook" pitchFamily="18" charset="0"/>
            </a:endParaRPr>
          </a:p>
          <a:p>
            <a:pPr marL="0" indent="0" algn="ctr">
              <a:buNone/>
            </a:pPr>
            <a:endParaRPr lang="tr-TR" sz="4000" b="1" i="1" dirty="0" smtClean="0">
              <a:solidFill>
                <a:schemeClr val="tx1">
                  <a:lumMod val="85000"/>
                  <a:lumOff val="15000"/>
                </a:schemeClr>
              </a:solidFill>
              <a:latin typeface="Century Schoolbook" pitchFamily="18" charset="0"/>
            </a:endParaRPr>
          </a:p>
          <a:p>
            <a:pPr marL="0" indent="0" algn="ctr">
              <a:buNone/>
            </a:pPr>
            <a:r>
              <a:rPr lang="tr-TR" sz="4000" b="1" i="1" dirty="0" smtClean="0">
                <a:solidFill>
                  <a:schemeClr val="tx1">
                    <a:lumMod val="85000"/>
                    <a:lumOff val="15000"/>
                  </a:schemeClr>
                </a:solidFill>
                <a:latin typeface="Century Schoolbook" pitchFamily="18" charset="0"/>
              </a:rPr>
              <a:t> YÖNETİM KURULU VE DENETÇİ SEÇİMİ İÇİN ADAY BAŞVURULARININ ALINMASI VE SUNUMU</a:t>
            </a:r>
          </a:p>
          <a:p>
            <a:pPr marL="0" indent="0" algn="ctr">
              <a:buNone/>
            </a:pPr>
            <a:endParaRPr lang="tr-TR" b="1" i="1" dirty="0">
              <a:solidFill>
                <a:schemeClr val="tx1">
                  <a:lumMod val="85000"/>
                  <a:lumOff val="15000"/>
                </a:schemeClr>
              </a:solidFill>
              <a:latin typeface="Century Schoolbook" pitchFamily="18" charset="0"/>
            </a:endParaRPr>
          </a:p>
        </p:txBody>
      </p:sp>
    </p:spTree>
    <p:extLst>
      <p:ext uri="{BB962C8B-B14F-4D97-AF65-F5344CB8AC3E}">
        <p14:creationId xmlns:p14="http://schemas.microsoft.com/office/powerpoint/2010/main" val="411563792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15581"/>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p:cNvSpPr>
            <a:spLocks noGrp="1"/>
          </p:cNvSpPr>
          <p:nvPr>
            <p:ph idx="1"/>
          </p:nvPr>
        </p:nvSpPr>
        <p:spPr>
          <a:xfrm>
            <a:off x="457200" y="605107"/>
            <a:ext cx="8229600" cy="6064253"/>
          </a:xfrm>
        </p:spPr>
        <p:txBody>
          <a:bodyPr>
            <a:noAutofit/>
          </a:bodyPr>
          <a:lstStyle/>
          <a:p>
            <a:pPr marL="0" indent="0" algn="ctr">
              <a:buNone/>
            </a:pPr>
            <a:r>
              <a:rPr lang="tr-TR" sz="4000" b="1" i="1" dirty="0" smtClean="0">
                <a:solidFill>
                  <a:srgbClr val="FF0000"/>
                </a:solidFill>
                <a:latin typeface="Century Schoolbook" pitchFamily="18" charset="0"/>
              </a:rPr>
              <a:t>MADDE 8</a:t>
            </a:r>
            <a:endParaRPr lang="tr-TR" sz="4000" b="1" i="1" dirty="0">
              <a:solidFill>
                <a:schemeClr val="tx1">
                  <a:lumMod val="85000"/>
                  <a:lumOff val="15000"/>
                </a:schemeClr>
              </a:solidFill>
              <a:latin typeface="Century Schoolbook" pitchFamily="18" charset="0"/>
            </a:endParaRPr>
          </a:p>
          <a:p>
            <a:pPr marL="0" indent="0" algn="ctr">
              <a:buNone/>
            </a:pPr>
            <a:endParaRPr lang="tr-TR" sz="4000" b="1" i="1" dirty="0" smtClean="0">
              <a:solidFill>
                <a:schemeClr val="tx1">
                  <a:lumMod val="85000"/>
                  <a:lumOff val="15000"/>
                </a:schemeClr>
              </a:solidFill>
              <a:latin typeface="Century Schoolbook" pitchFamily="18" charset="0"/>
            </a:endParaRPr>
          </a:p>
          <a:p>
            <a:pPr marL="0" indent="0" algn="ctr">
              <a:buNone/>
            </a:pPr>
            <a:r>
              <a:rPr lang="tr-TR" sz="4000" b="1" i="1" dirty="0" smtClean="0">
                <a:solidFill>
                  <a:schemeClr val="tx1">
                    <a:lumMod val="85000"/>
                    <a:lumOff val="15000"/>
                  </a:schemeClr>
                </a:solidFill>
                <a:latin typeface="Century Schoolbook" pitchFamily="18" charset="0"/>
              </a:rPr>
              <a:t> </a:t>
            </a:r>
            <a:r>
              <a:rPr lang="tr-TR" sz="4800" b="1" i="1" dirty="0" smtClean="0">
                <a:solidFill>
                  <a:schemeClr val="tx1">
                    <a:lumMod val="85000"/>
                    <a:lumOff val="15000"/>
                  </a:schemeClr>
                </a:solidFill>
                <a:latin typeface="Century Schoolbook" pitchFamily="18" charset="0"/>
              </a:rPr>
              <a:t>YÖNETİM KURULU VE DENETÇİ SEÇİMİ</a:t>
            </a:r>
            <a:endParaRPr lang="tr-TR" sz="4800" b="1" i="1" dirty="0">
              <a:solidFill>
                <a:schemeClr val="tx1">
                  <a:lumMod val="85000"/>
                  <a:lumOff val="15000"/>
                </a:schemeClr>
              </a:solidFill>
              <a:latin typeface="Century Schoolbook" pitchFamily="18" charset="0"/>
            </a:endParaRPr>
          </a:p>
        </p:txBody>
      </p:sp>
    </p:spTree>
    <p:extLst>
      <p:ext uri="{BB962C8B-B14F-4D97-AF65-F5344CB8AC3E}">
        <p14:creationId xmlns:p14="http://schemas.microsoft.com/office/powerpoint/2010/main" val="225717828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7243" y="-15581"/>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p:cNvSpPr>
            <a:spLocks noGrp="1"/>
          </p:cNvSpPr>
          <p:nvPr>
            <p:ph idx="1"/>
          </p:nvPr>
        </p:nvSpPr>
        <p:spPr>
          <a:xfrm>
            <a:off x="457200" y="605107"/>
            <a:ext cx="8229600" cy="6064253"/>
          </a:xfrm>
        </p:spPr>
        <p:txBody>
          <a:bodyPr>
            <a:noAutofit/>
          </a:bodyPr>
          <a:lstStyle/>
          <a:p>
            <a:pPr marL="0" indent="0" algn="ctr">
              <a:buNone/>
            </a:pPr>
            <a:r>
              <a:rPr lang="tr-TR" sz="4000" b="1" i="1" dirty="0" smtClean="0">
                <a:solidFill>
                  <a:srgbClr val="FF0000"/>
                </a:solidFill>
                <a:latin typeface="Century Schoolbook" pitchFamily="18" charset="0"/>
              </a:rPr>
              <a:t>MADDE 9</a:t>
            </a:r>
            <a:endParaRPr lang="tr-TR" sz="4000" b="1" i="1" dirty="0">
              <a:solidFill>
                <a:schemeClr val="tx1">
                  <a:lumMod val="85000"/>
                  <a:lumOff val="15000"/>
                </a:schemeClr>
              </a:solidFill>
              <a:latin typeface="Century Schoolbook" pitchFamily="18" charset="0"/>
            </a:endParaRPr>
          </a:p>
          <a:p>
            <a:pPr marL="0" indent="0" algn="ctr">
              <a:buNone/>
            </a:pPr>
            <a:endParaRPr lang="tr-TR" sz="4000" b="1" i="1" dirty="0" smtClean="0">
              <a:solidFill>
                <a:schemeClr val="tx1">
                  <a:lumMod val="85000"/>
                  <a:lumOff val="15000"/>
                </a:schemeClr>
              </a:solidFill>
              <a:latin typeface="Century Schoolbook" pitchFamily="18" charset="0"/>
            </a:endParaRPr>
          </a:p>
          <a:p>
            <a:pPr marL="0" indent="0" algn="ctr">
              <a:buNone/>
            </a:pPr>
            <a:r>
              <a:rPr lang="tr-TR" sz="4000" b="1" i="1" dirty="0" smtClean="0">
                <a:solidFill>
                  <a:schemeClr val="tx1">
                    <a:lumMod val="85000"/>
                    <a:lumOff val="15000"/>
                  </a:schemeClr>
                </a:solidFill>
                <a:latin typeface="Century Schoolbook" pitchFamily="18" charset="0"/>
              </a:rPr>
              <a:t> </a:t>
            </a:r>
            <a:r>
              <a:rPr lang="tr-TR" sz="4800" b="1" i="1" dirty="0" smtClean="0">
                <a:solidFill>
                  <a:schemeClr val="tx1">
                    <a:lumMod val="85000"/>
                    <a:lumOff val="15000"/>
                  </a:schemeClr>
                </a:solidFill>
                <a:latin typeface="Century Schoolbook" pitchFamily="18" charset="0"/>
              </a:rPr>
              <a:t>İŞLETME PROJESİNİN SUNUMU </a:t>
            </a:r>
            <a:endParaRPr lang="tr-TR" sz="4800" b="1" i="1" dirty="0">
              <a:solidFill>
                <a:schemeClr val="tx1">
                  <a:lumMod val="85000"/>
                  <a:lumOff val="15000"/>
                </a:schemeClr>
              </a:solidFill>
              <a:latin typeface="Century Schoolbook" pitchFamily="18" charset="0"/>
            </a:endParaRPr>
          </a:p>
        </p:txBody>
      </p:sp>
    </p:spTree>
    <p:extLst>
      <p:ext uri="{BB962C8B-B14F-4D97-AF65-F5344CB8AC3E}">
        <p14:creationId xmlns:p14="http://schemas.microsoft.com/office/powerpoint/2010/main" val="257084651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txBox="1">
            <a:spLocks/>
          </p:cNvSpPr>
          <p:nvPr/>
        </p:nvSpPr>
        <p:spPr>
          <a:xfrm>
            <a:off x="1452717" y="146083"/>
            <a:ext cx="6041278" cy="3111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tr-TR" sz="3600" b="1" u="sng" dirty="0"/>
              <a:t>İŞLETME RAPORU </a:t>
            </a:r>
            <a:r>
              <a:rPr lang="tr-TR" sz="3600" b="1" u="sng" dirty="0">
                <a:solidFill>
                  <a:srgbClr val="FF0000"/>
                </a:solidFill>
              </a:rPr>
              <a:t>GİDERLER</a:t>
            </a:r>
          </a:p>
        </p:txBody>
      </p:sp>
      <p:graphicFrame>
        <p:nvGraphicFramePr>
          <p:cNvPr id="7" name="Object 6"/>
          <p:cNvGraphicFramePr>
            <a:graphicFrameLocks noChangeAspect="1"/>
          </p:cNvGraphicFramePr>
          <p:nvPr>
            <p:extLst>
              <p:ext uri="{D42A27DB-BD31-4B8C-83A1-F6EECF244321}">
                <p14:modId xmlns:p14="http://schemas.microsoft.com/office/powerpoint/2010/main" val="1291359428"/>
              </p:ext>
            </p:extLst>
          </p:nvPr>
        </p:nvGraphicFramePr>
        <p:xfrm>
          <a:off x="179512" y="597312"/>
          <a:ext cx="8784976" cy="6072185"/>
        </p:xfrm>
        <a:graphic>
          <a:graphicData uri="http://schemas.openxmlformats.org/presentationml/2006/ole">
            <mc:AlternateContent xmlns:mc="http://schemas.openxmlformats.org/markup-compatibility/2006">
              <mc:Choice xmlns:v="urn:schemas-microsoft-com:vml" Requires="v">
                <p:oleObj spid="_x0000_s1039" name="Worksheet" r:id="rId3" imgW="5900191" imgH="5072664" progId="Excel.Sheet.12">
                  <p:embed/>
                </p:oleObj>
              </mc:Choice>
              <mc:Fallback>
                <p:oleObj name="Worksheet" r:id="rId3" imgW="5900191" imgH="5072664" progId="Excel.Sheet.12">
                  <p:embed/>
                  <p:pic>
                    <p:nvPicPr>
                      <p:cNvPr id="0" name=""/>
                      <p:cNvPicPr/>
                      <p:nvPr/>
                    </p:nvPicPr>
                    <p:blipFill>
                      <a:blip r:embed="rId4"/>
                      <a:stretch>
                        <a:fillRect/>
                      </a:stretch>
                    </p:blipFill>
                    <p:spPr>
                      <a:xfrm>
                        <a:off x="179512" y="597312"/>
                        <a:ext cx="8784976" cy="6072185"/>
                      </a:xfrm>
                      <a:prstGeom prst="rect">
                        <a:avLst/>
                      </a:prstGeom>
                    </p:spPr>
                  </p:pic>
                </p:oleObj>
              </mc:Fallback>
            </mc:AlternateContent>
          </a:graphicData>
        </a:graphic>
      </p:graphicFrame>
    </p:spTree>
    <p:extLst>
      <p:ext uri="{BB962C8B-B14F-4D97-AF65-F5344CB8AC3E}">
        <p14:creationId xmlns:p14="http://schemas.microsoft.com/office/powerpoint/2010/main" val="79087691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txBox="1">
            <a:spLocks/>
          </p:cNvSpPr>
          <p:nvPr/>
        </p:nvSpPr>
        <p:spPr>
          <a:xfrm>
            <a:off x="1491432" y="389431"/>
            <a:ext cx="6041278" cy="3111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tr-TR" sz="3600" b="1" u="sng" dirty="0"/>
              <a:t>İŞLETME RAPORU </a:t>
            </a:r>
          </a:p>
          <a:p>
            <a:pPr>
              <a:spcBef>
                <a:spcPts val="0"/>
              </a:spcBef>
            </a:pPr>
            <a:r>
              <a:rPr lang="tr-TR" sz="3600" b="1" u="sng" dirty="0">
                <a:solidFill>
                  <a:srgbClr val="FF0000"/>
                </a:solidFill>
              </a:rPr>
              <a:t>GİDERLER</a:t>
            </a:r>
            <a:r>
              <a:rPr lang="tr-TR" sz="3600" b="1" u="sng" dirty="0"/>
              <a:t> (özet)</a:t>
            </a:r>
          </a:p>
        </p:txBody>
      </p:sp>
      <p:graphicFrame>
        <p:nvGraphicFramePr>
          <p:cNvPr id="5" name="Object 4"/>
          <p:cNvGraphicFramePr>
            <a:graphicFrameLocks noChangeAspect="1"/>
          </p:cNvGraphicFramePr>
          <p:nvPr>
            <p:extLst>
              <p:ext uri="{D42A27DB-BD31-4B8C-83A1-F6EECF244321}">
                <p14:modId xmlns:p14="http://schemas.microsoft.com/office/powerpoint/2010/main" val="3820499411"/>
              </p:ext>
            </p:extLst>
          </p:nvPr>
        </p:nvGraphicFramePr>
        <p:xfrm>
          <a:off x="251520" y="1412776"/>
          <a:ext cx="8640959" cy="5256584"/>
        </p:xfrm>
        <a:graphic>
          <a:graphicData uri="http://schemas.openxmlformats.org/presentationml/2006/ole">
            <mc:AlternateContent xmlns:mc="http://schemas.openxmlformats.org/markup-compatibility/2006">
              <mc:Choice xmlns:v="urn:schemas-microsoft-com:vml" Requires="v">
                <p:oleObj spid="_x0000_s2063" name="Worksheet" r:id="rId3" imgW="4604783" imgH="2373165" progId="Excel.Sheet.12">
                  <p:embed/>
                </p:oleObj>
              </mc:Choice>
              <mc:Fallback>
                <p:oleObj name="Worksheet" r:id="rId3" imgW="4604783" imgH="2373165" progId="Excel.Sheet.12">
                  <p:embed/>
                  <p:pic>
                    <p:nvPicPr>
                      <p:cNvPr id="0" name=""/>
                      <p:cNvPicPr/>
                      <p:nvPr/>
                    </p:nvPicPr>
                    <p:blipFill>
                      <a:blip r:embed="rId4"/>
                      <a:stretch>
                        <a:fillRect/>
                      </a:stretch>
                    </p:blipFill>
                    <p:spPr>
                      <a:xfrm>
                        <a:off x="251520" y="1412776"/>
                        <a:ext cx="8640959" cy="5256584"/>
                      </a:xfrm>
                      <a:prstGeom prst="rect">
                        <a:avLst/>
                      </a:prstGeom>
                    </p:spPr>
                  </p:pic>
                </p:oleObj>
              </mc:Fallback>
            </mc:AlternateContent>
          </a:graphicData>
        </a:graphic>
      </p:graphicFrame>
    </p:spTree>
    <p:extLst>
      <p:ext uri="{BB962C8B-B14F-4D97-AF65-F5344CB8AC3E}">
        <p14:creationId xmlns:p14="http://schemas.microsoft.com/office/powerpoint/2010/main" val="323410304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txBox="1">
            <a:spLocks/>
          </p:cNvSpPr>
          <p:nvPr/>
        </p:nvSpPr>
        <p:spPr>
          <a:xfrm>
            <a:off x="1452717" y="420331"/>
            <a:ext cx="6041278" cy="3111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tr-TR" sz="3600" b="1" u="sng" dirty="0"/>
              <a:t>İŞLETME RAPORU </a:t>
            </a:r>
          </a:p>
          <a:p>
            <a:pPr>
              <a:spcBef>
                <a:spcPts val="0"/>
              </a:spcBef>
            </a:pPr>
            <a:r>
              <a:rPr lang="tr-TR" sz="3600" b="1" u="sng" dirty="0">
                <a:solidFill>
                  <a:srgbClr val="FF0000"/>
                </a:solidFill>
              </a:rPr>
              <a:t>GELİRLER</a:t>
            </a:r>
          </a:p>
        </p:txBody>
      </p:sp>
      <p:graphicFrame>
        <p:nvGraphicFramePr>
          <p:cNvPr id="12" name="Object 11"/>
          <p:cNvGraphicFramePr>
            <a:graphicFrameLocks noChangeAspect="1"/>
          </p:cNvGraphicFramePr>
          <p:nvPr>
            <p:extLst>
              <p:ext uri="{D42A27DB-BD31-4B8C-83A1-F6EECF244321}">
                <p14:modId xmlns:p14="http://schemas.microsoft.com/office/powerpoint/2010/main" val="154451071"/>
              </p:ext>
            </p:extLst>
          </p:nvPr>
        </p:nvGraphicFramePr>
        <p:xfrm>
          <a:off x="251520" y="1710812"/>
          <a:ext cx="8712968" cy="4814531"/>
        </p:xfrm>
        <a:graphic>
          <a:graphicData uri="http://schemas.openxmlformats.org/presentationml/2006/ole">
            <mc:AlternateContent xmlns:mc="http://schemas.openxmlformats.org/markup-compatibility/2006">
              <mc:Choice xmlns:v="urn:schemas-microsoft-com:vml" Requires="v">
                <p:oleObj spid="_x0000_s3087" name="Worksheet" r:id="rId3" imgW="9976635" imgH="2176985" progId="Excel.Sheet.12">
                  <p:embed/>
                </p:oleObj>
              </mc:Choice>
              <mc:Fallback>
                <p:oleObj name="Worksheet" r:id="rId3" imgW="9976635" imgH="2176985" progId="Excel.Sheet.12">
                  <p:embed/>
                  <p:pic>
                    <p:nvPicPr>
                      <p:cNvPr id="0" name=""/>
                      <p:cNvPicPr/>
                      <p:nvPr/>
                    </p:nvPicPr>
                    <p:blipFill>
                      <a:blip r:embed="rId4"/>
                      <a:stretch>
                        <a:fillRect/>
                      </a:stretch>
                    </p:blipFill>
                    <p:spPr>
                      <a:xfrm>
                        <a:off x="251520" y="1710812"/>
                        <a:ext cx="8712968" cy="4814531"/>
                      </a:xfrm>
                      <a:prstGeom prst="rect">
                        <a:avLst/>
                      </a:prstGeom>
                    </p:spPr>
                  </p:pic>
                </p:oleObj>
              </mc:Fallback>
            </mc:AlternateContent>
          </a:graphicData>
        </a:graphic>
      </p:graphicFrame>
    </p:spTree>
    <p:extLst>
      <p:ext uri="{BB962C8B-B14F-4D97-AF65-F5344CB8AC3E}">
        <p14:creationId xmlns:p14="http://schemas.microsoft.com/office/powerpoint/2010/main" val="265828662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txBox="1">
            <a:spLocks/>
          </p:cNvSpPr>
          <p:nvPr/>
        </p:nvSpPr>
        <p:spPr>
          <a:xfrm>
            <a:off x="1452717" y="420331"/>
            <a:ext cx="6041278" cy="3111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tr-TR" sz="3600" b="1" u="sng" dirty="0"/>
              <a:t>İŞLETME RAPORU </a:t>
            </a:r>
          </a:p>
          <a:p>
            <a:pPr>
              <a:spcBef>
                <a:spcPts val="0"/>
              </a:spcBef>
            </a:pPr>
            <a:r>
              <a:rPr lang="tr-TR" sz="3600" b="1" u="sng" dirty="0">
                <a:solidFill>
                  <a:srgbClr val="FF0000"/>
                </a:solidFill>
              </a:rPr>
              <a:t>GELİRLER (özet)</a:t>
            </a:r>
          </a:p>
        </p:txBody>
      </p:sp>
      <p:graphicFrame>
        <p:nvGraphicFramePr>
          <p:cNvPr id="12" name="Object 11"/>
          <p:cNvGraphicFramePr>
            <a:graphicFrameLocks noChangeAspect="1"/>
          </p:cNvGraphicFramePr>
          <p:nvPr>
            <p:extLst>
              <p:ext uri="{D42A27DB-BD31-4B8C-83A1-F6EECF244321}">
                <p14:modId xmlns:p14="http://schemas.microsoft.com/office/powerpoint/2010/main" val="2032729163"/>
              </p:ext>
            </p:extLst>
          </p:nvPr>
        </p:nvGraphicFramePr>
        <p:xfrm>
          <a:off x="395536" y="1407290"/>
          <a:ext cx="8280919" cy="5280156"/>
        </p:xfrm>
        <a:graphic>
          <a:graphicData uri="http://schemas.openxmlformats.org/presentationml/2006/ole">
            <mc:AlternateContent xmlns:mc="http://schemas.openxmlformats.org/markup-compatibility/2006">
              <mc:Choice xmlns:v="urn:schemas-microsoft-com:vml" Requires="v">
                <p:oleObj spid="_x0000_s4111" name="Worksheet" r:id="rId3" imgW="3227581" imgH="2498093" progId="Excel.Sheet.12">
                  <p:embed/>
                </p:oleObj>
              </mc:Choice>
              <mc:Fallback>
                <p:oleObj name="Worksheet" r:id="rId3" imgW="3227581" imgH="2498093" progId="Excel.Sheet.12">
                  <p:embed/>
                  <p:pic>
                    <p:nvPicPr>
                      <p:cNvPr id="0" name=""/>
                      <p:cNvPicPr/>
                      <p:nvPr/>
                    </p:nvPicPr>
                    <p:blipFill>
                      <a:blip r:embed="rId4"/>
                      <a:stretch>
                        <a:fillRect/>
                      </a:stretch>
                    </p:blipFill>
                    <p:spPr>
                      <a:xfrm>
                        <a:off x="395536" y="1407290"/>
                        <a:ext cx="8280919" cy="5280156"/>
                      </a:xfrm>
                      <a:prstGeom prst="rect">
                        <a:avLst/>
                      </a:prstGeom>
                    </p:spPr>
                  </p:pic>
                </p:oleObj>
              </mc:Fallback>
            </mc:AlternateContent>
          </a:graphicData>
        </a:graphic>
      </p:graphicFrame>
    </p:spTree>
    <p:extLst>
      <p:ext uri="{BB962C8B-B14F-4D97-AF65-F5344CB8AC3E}">
        <p14:creationId xmlns:p14="http://schemas.microsoft.com/office/powerpoint/2010/main" val="346608279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txBox="1">
            <a:spLocks/>
          </p:cNvSpPr>
          <p:nvPr/>
        </p:nvSpPr>
        <p:spPr>
          <a:xfrm>
            <a:off x="1452717" y="420331"/>
            <a:ext cx="6041278" cy="3111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tr-TR" sz="3600" b="1" u="sng" dirty="0"/>
              <a:t>İŞLETME RAPORU </a:t>
            </a:r>
          </a:p>
          <a:p>
            <a:pPr>
              <a:spcBef>
                <a:spcPts val="0"/>
              </a:spcBef>
            </a:pPr>
            <a:r>
              <a:rPr lang="tr-TR" sz="3600" b="1" u="sng" dirty="0">
                <a:solidFill>
                  <a:srgbClr val="FF0000"/>
                </a:solidFill>
              </a:rPr>
              <a:t>Cari Denge (özet)</a:t>
            </a:r>
          </a:p>
        </p:txBody>
      </p:sp>
      <p:graphicFrame>
        <p:nvGraphicFramePr>
          <p:cNvPr id="7" name="Object 6"/>
          <p:cNvGraphicFramePr>
            <a:graphicFrameLocks noChangeAspect="1"/>
          </p:cNvGraphicFramePr>
          <p:nvPr>
            <p:extLst>
              <p:ext uri="{D42A27DB-BD31-4B8C-83A1-F6EECF244321}">
                <p14:modId xmlns:p14="http://schemas.microsoft.com/office/powerpoint/2010/main" val="2189780767"/>
              </p:ext>
            </p:extLst>
          </p:nvPr>
        </p:nvGraphicFramePr>
        <p:xfrm>
          <a:off x="395536" y="1556792"/>
          <a:ext cx="8280920" cy="4896543"/>
        </p:xfrm>
        <a:graphic>
          <a:graphicData uri="http://schemas.openxmlformats.org/presentationml/2006/ole">
            <mc:AlternateContent xmlns:mc="http://schemas.openxmlformats.org/markup-compatibility/2006">
              <mc:Choice xmlns:v="urn:schemas-microsoft-com:vml" Requires="v">
                <p:oleObj spid="_x0000_s5135" name="Worksheet" r:id="rId3" imgW="4604783" imgH="2307613" progId="Excel.Sheet.12">
                  <p:embed/>
                </p:oleObj>
              </mc:Choice>
              <mc:Fallback>
                <p:oleObj name="Worksheet" r:id="rId3" imgW="4604783" imgH="2307613" progId="Excel.Sheet.12">
                  <p:embed/>
                  <p:pic>
                    <p:nvPicPr>
                      <p:cNvPr id="0" name=""/>
                      <p:cNvPicPr/>
                      <p:nvPr/>
                    </p:nvPicPr>
                    <p:blipFill>
                      <a:blip r:embed="rId4"/>
                      <a:stretch>
                        <a:fillRect/>
                      </a:stretch>
                    </p:blipFill>
                    <p:spPr>
                      <a:xfrm>
                        <a:off x="395536" y="1556792"/>
                        <a:ext cx="8280920" cy="4896543"/>
                      </a:xfrm>
                      <a:prstGeom prst="rect">
                        <a:avLst/>
                      </a:prstGeom>
                    </p:spPr>
                  </p:pic>
                </p:oleObj>
              </mc:Fallback>
            </mc:AlternateContent>
          </a:graphicData>
        </a:graphic>
      </p:graphicFrame>
    </p:spTree>
    <p:extLst>
      <p:ext uri="{BB962C8B-B14F-4D97-AF65-F5344CB8AC3E}">
        <p14:creationId xmlns:p14="http://schemas.microsoft.com/office/powerpoint/2010/main" val="243158236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5486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419352" y="14345"/>
            <a:ext cx="7772400" cy="426323"/>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BAŞABAŞ NOKTASI </a:t>
            </a:r>
            <a:endParaRPr lang="tr-TR" b="1" i="1" dirty="0">
              <a:solidFill>
                <a:srgbClr val="FF0000"/>
              </a:solidFill>
              <a:latin typeface="Century Schoolbook" pitchFamily="18" charset="0"/>
            </a:endParaRPr>
          </a:p>
        </p:txBody>
      </p:sp>
      <p:sp>
        <p:nvSpPr>
          <p:cNvPr id="8" name="Subtitle 7"/>
          <p:cNvSpPr>
            <a:spLocks noGrp="1"/>
          </p:cNvSpPr>
          <p:nvPr>
            <p:ph type="subTitle" idx="1"/>
          </p:nvPr>
        </p:nvSpPr>
        <p:spPr>
          <a:xfrm>
            <a:off x="179511" y="4221088"/>
            <a:ext cx="8789565" cy="252028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a:normAutofit fontScale="55000" lnSpcReduction="20000"/>
          </a:bodyPr>
          <a:lstStyle/>
          <a:p>
            <a:endParaRPr lang="tr-TR" b="1" i="1" dirty="0" smtClean="0">
              <a:solidFill>
                <a:schemeClr val="bg1"/>
              </a:solidFill>
            </a:endParaRPr>
          </a:p>
          <a:p>
            <a:r>
              <a:rPr lang="tr-TR" sz="5800" b="1" i="1" dirty="0" smtClean="0">
                <a:solidFill>
                  <a:schemeClr val="bg1"/>
                </a:solidFill>
              </a:rPr>
              <a:t>İşletme Raporu güncel ve öngörülmeyen giderler hesaplandığında Gelecek dönem Aidatının </a:t>
            </a:r>
          </a:p>
          <a:p>
            <a:r>
              <a:rPr lang="tr-TR" sz="8500" b="1" i="1" dirty="0" smtClean="0">
                <a:solidFill>
                  <a:srgbClr val="FF0000"/>
                </a:solidFill>
              </a:rPr>
              <a:t>250 TL </a:t>
            </a:r>
          </a:p>
          <a:p>
            <a:r>
              <a:rPr lang="tr-TR" sz="5800" b="1" i="1" dirty="0" smtClean="0">
                <a:solidFill>
                  <a:schemeClr val="bg1"/>
                </a:solidFill>
              </a:rPr>
              <a:t>olarak öngörülmüştür</a:t>
            </a:r>
            <a:endParaRPr lang="tr-TR" sz="5800" b="1" i="1" dirty="0">
              <a:solidFill>
                <a:schemeClr val="bg1"/>
              </a:solidFill>
            </a:endParaRPr>
          </a:p>
        </p:txBody>
      </p:sp>
      <p:sp>
        <p:nvSpPr>
          <p:cNvPr id="3" name="TextBox 2"/>
          <p:cNvSpPr txBox="1"/>
          <p:nvPr/>
        </p:nvSpPr>
        <p:spPr>
          <a:xfrm>
            <a:off x="1907704" y="1700808"/>
            <a:ext cx="184731" cy="369332"/>
          </a:xfrm>
          <a:prstGeom prst="rect">
            <a:avLst/>
          </a:prstGeom>
          <a:noFill/>
        </p:spPr>
        <p:txBody>
          <a:bodyPr wrap="none" rtlCol="0">
            <a:spAutoFit/>
          </a:bodyPr>
          <a:lstStyle/>
          <a:p>
            <a:endParaRPr lang="tr-TR" dirty="0"/>
          </a:p>
        </p:txBody>
      </p:sp>
      <p:graphicFrame>
        <p:nvGraphicFramePr>
          <p:cNvPr id="4" name="Table 3"/>
          <p:cNvGraphicFramePr>
            <a:graphicFrameLocks noGrp="1"/>
          </p:cNvGraphicFramePr>
          <p:nvPr>
            <p:extLst>
              <p:ext uri="{D42A27DB-BD31-4B8C-83A1-F6EECF244321}">
                <p14:modId xmlns:p14="http://schemas.microsoft.com/office/powerpoint/2010/main" val="2165976173"/>
              </p:ext>
            </p:extLst>
          </p:nvPr>
        </p:nvGraphicFramePr>
        <p:xfrm>
          <a:off x="107505" y="548682"/>
          <a:ext cx="8928991" cy="3633885"/>
        </p:xfrm>
        <a:graphic>
          <a:graphicData uri="http://schemas.openxmlformats.org/drawingml/2006/table">
            <a:tbl>
              <a:tblPr/>
              <a:tblGrid>
                <a:gridCol w="2328445"/>
                <a:gridCol w="1230748"/>
                <a:gridCol w="1530122"/>
                <a:gridCol w="1865457"/>
                <a:gridCol w="1974219"/>
              </a:tblGrid>
              <a:tr h="261263">
                <a:tc>
                  <a:txBody>
                    <a:bodyPr/>
                    <a:lstStyle/>
                    <a:p>
                      <a:pPr algn="l" fontAlgn="b"/>
                      <a:r>
                        <a:rPr lang="tr-TR" sz="1100" b="1" i="1" u="none" strike="noStrike" dirty="0">
                          <a:solidFill>
                            <a:srgbClr val="FF0000"/>
                          </a:solidFill>
                          <a:effectLst/>
                          <a:latin typeface="Calibri"/>
                        </a:rPr>
                        <a:t>SABİT GİDERLER</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tr-TR" sz="1100" b="1" i="1" u="none" strike="noStrike">
                          <a:solidFill>
                            <a:srgbClr val="FF0000"/>
                          </a:solidFill>
                          <a:effectLst/>
                          <a:latin typeface="Calibri"/>
                        </a:rPr>
                        <a:t>SABİT GELİRLER</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2555">
                <a:tc>
                  <a:txBody>
                    <a:bodyPr/>
                    <a:lstStyle/>
                    <a:p>
                      <a:pPr algn="l" fontAlgn="b"/>
                      <a:r>
                        <a:rPr lang="tr-TR" sz="1100" b="1" i="1" u="none" strike="noStrike">
                          <a:solidFill>
                            <a:srgbClr val="000000"/>
                          </a:solidFill>
                          <a:effectLst/>
                          <a:latin typeface="Calibri"/>
                        </a:rPr>
                        <a:t>MAAŞ</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57.000,00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tr-TR" sz="1100" b="1" i="1" u="none" strike="noStrike">
                          <a:solidFill>
                            <a:srgbClr val="000000"/>
                          </a:solidFill>
                          <a:effectLst/>
                          <a:latin typeface="Calibri"/>
                        </a:rPr>
                        <a:t>AİDAT</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100" b="1" i="1" u="none" strike="noStrike" dirty="0" smtClean="0">
                          <a:solidFill>
                            <a:srgbClr val="000000"/>
                          </a:solidFill>
                          <a:effectLst/>
                          <a:latin typeface="Calibri"/>
                        </a:rPr>
                        <a:t>AİDAT %</a:t>
                      </a:r>
                      <a:r>
                        <a:rPr lang="tr-TR" sz="1100" b="1" i="1" u="none" strike="noStrike" baseline="0" dirty="0" smtClean="0">
                          <a:solidFill>
                            <a:srgbClr val="000000"/>
                          </a:solidFill>
                          <a:effectLst/>
                          <a:latin typeface="Calibri"/>
                        </a:rPr>
                        <a:t> 100 TAHSİLAT </a:t>
                      </a:r>
                      <a:r>
                        <a:rPr lang="tr-TR" sz="1100" b="1" i="1" u="none" strike="noStrike" dirty="0" smtClean="0">
                          <a:solidFill>
                            <a:srgbClr val="000000"/>
                          </a:solidFill>
                          <a:effectLst/>
                          <a:latin typeface="Calibri"/>
                        </a:rPr>
                        <a:t>94.320</a:t>
                      </a:r>
                      <a:endParaRPr lang="tr-TR" sz="1100" b="1" i="1"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63">
                <a:tc>
                  <a:txBody>
                    <a:bodyPr/>
                    <a:lstStyle/>
                    <a:p>
                      <a:pPr algn="l" fontAlgn="b"/>
                      <a:r>
                        <a:rPr lang="tr-TR" sz="1100" b="1" i="1" u="none" strike="noStrike">
                          <a:solidFill>
                            <a:srgbClr val="000000"/>
                          </a:solidFill>
                          <a:effectLst/>
                          <a:latin typeface="Calibri"/>
                        </a:rPr>
                        <a:t>SGK</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24.165,00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tr-TR" sz="1100" b="1" i="1" u="none" strike="noStrike">
                          <a:solidFill>
                            <a:srgbClr val="000000"/>
                          </a:solidFill>
                          <a:effectLst/>
                          <a:latin typeface="Calibri"/>
                        </a:rPr>
                        <a:t>KİRA</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tr-TR" sz="1100" b="1" i="1" u="none" strike="noStrike">
                          <a:solidFill>
                            <a:srgbClr val="000000"/>
                          </a:solidFill>
                          <a:effectLst/>
                          <a:latin typeface="Calibri"/>
                        </a:rPr>
                        <a:t>20.625</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1622">
                <a:tc>
                  <a:txBody>
                    <a:bodyPr/>
                    <a:lstStyle/>
                    <a:p>
                      <a:pPr algn="l" fontAlgn="b"/>
                      <a:r>
                        <a:rPr lang="tr-TR" sz="1100" b="1" i="1" u="none" strike="noStrike">
                          <a:solidFill>
                            <a:srgbClr val="000000"/>
                          </a:solidFill>
                          <a:effectLst/>
                          <a:latin typeface="Calibri"/>
                        </a:rPr>
                        <a:t>STOPAJ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3.500,00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1" i="1" u="none" strike="noStrike">
                        <a:solidFill>
                          <a:srgbClr val="000000"/>
                        </a:solidFill>
                        <a:effectLst/>
                        <a:latin typeface="Calibri"/>
                      </a:endParaRPr>
                    </a:p>
                  </a:txBody>
                  <a:tcPr marL="6350" marR="6350" marT="63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b"/>
                      <a:r>
                        <a:rPr lang="tr-TR" sz="1600" b="1" i="1" u="none" strike="noStrike" dirty="0">
                          <a:solidFill>
                            <a:srgbClr val="FF0000"/>
                          </a:solidFill>
                          <a:effectLst/>
                          <a:latin typeface="Calibri"/>
                        </a:rPr>
                        <a:t>114.945</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825">
                <a:tc>
                  <a:txBody>
                    <a:bodyPr/>
                    <a:lstStyle/>
                    <a:p>
                      <a:pPr algn="l" fontAlgn="b"/>
                      <a:r>
                        <a:rPr lang="tr-TR" sz="1100" b="1" i="1" u="none" strike="noStrike" dirty="0">
                          <a:solidFill>
                            <a:srgbClr val="FF0000"/>
                          </a:solidFill>
                          <a:effectLst/>
                          <a:latin typeface="Calibri"/>
                        </a:rPr>
                        <a:t>DEĞİŞKEN GİDERLER</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dirty="0">
                          <a:solidFill>
                            <a:srgbClr val="000000"/>
                          </a:solidFill>
                          <a:effectLst/>
                          <a:latin typeface="Calibri"/>
                        </a:rPr>
                        <a:t>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1" i="1" u="none" strike="noStrike" dirty="0">
                        <a:solidFill>
                          <a:srgbClr val="FF0000"/>
                        </a:solidFill>
                        <a:effectLst/>
                        <a:latin typeface="Calibri"/>
                      </a:endParaRPr>
                    </a:p>
                  </a:txBody>
                  <a:tcPr marL="6350" marR="6350" marT="6350" marB="0" anchor="b">
                    <a:lnL>
                      <a:noFill/>
                    </a:lnL>
                    <a:lnR>
                      <a:noFill/>
                    </a:lnR>
                    <a:lnT>
                      <a:noFill/>
                    </a:lnT>
                    <a:lnB>
                      <a:noFill/>
                    </a:lnB>
                  </a:tcPr>
                </a:tc>
                <a:tc>
                  <a:txBody>
                    <a:bodyPr/>
                    <a:lstStyle/>
                    <a:p>
                      <a:pPr algn="l" fontAlgn="b"/>
                      <a:r>
                        <a:rPr lang="tr-TR" sz="2800" b="1" i="1" u="none" strike="noStrike" dirty="0" smtClean="0">
                          <a:solidFill>
                            <a:srgbClr val="FF0000"/>
                          </a:solidFill>
                          <a:effectLst/>
                          <a:latin typeface="Calibri"/>
                        </a:rPr>
                        <a:t>       </a:t>
                      </a:r>
                      <a:endParaRPr lang="tr-TR" sz="2800" b="1" i="1" u="none" strike="noStrike" dirty="0">
                        <a:solidFill>
                          <a:srgbClr val="FF0000"/>
                        </a:solidFill>
                        <a:effectLst/>
                        <a:latin typeface="Calibri"/>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r>
              <a:tr h="261263">
                <a:tc>
                  <a:txBody>
                    <a:bodyPr/>
                    <a:lstStyle/>
                    <a:p>
                      <a:pPr algn="l" fontAlgn="b"/>
                      <a:r>
                        <a:rPr lang="tr-TR" sz="1100" b="1" i="1" u="none" strike="noStrike">
                          <a:solidFill>
                            <a:srgbClr val="000000"/>
                          </a:solidFill>
                          <a:effectLst/>
                          <a:latin typeface="Calibri"/>
                        </a:rPr>
                        <a:t>ORTAK ALAN ELEK-SU</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9.000,00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a:noFill/>
                    </a:lnR>
                    <a:lnT>
                      <a:noFill/>
                    </a:lnT>
                    <a:lnB>
                      <a:noFill/>
                    </a:lnB>
                  </a:tcPr>
                </a:tc>
                <a:tc>
                  <a:txBody>
                    <a:bodyPr/>
                    <a:lstStyle/>
                    <a:p>
                      <a:pPr algn="l" fontAlgn="b"/>
                      <a:endParaRPr lang="tr-TR" sz="1100" b="0" i="0" u="none" strike="noStrike">
                        <a:solidFill>
                          <a:srgbClr val="000000"/>
                        </a:solidFill>
                        <a:effectLst/>
                        <a:latin typeface="Calibri"/>
                      </a:endParaRPr>
                    </a:p>
                  </a:txBody>
                  <a:tcPr marL="6350" marR="6350" marT="6350" marB="0" anchor="b">
                    <a:lnL>
                      <a:noFill/>
                    </a:lnL>
                    <a:lnR>
                      <a:noFill/>
                    </a:lnR>
                    <a:lnT>
                      <a:noFill/>
                    </a:lnT>
                    <a:lnB w="12700" cap="flat" cmpd="sng" algn="ctr">
                      <a:solidFill>
                        <a:srgbClr val="000000"/>
                      </a:solidFill>
                      <a:prstDash val="solid"/>
                      <a:round/>
                      <a:headEnd type="none" w="med" len="med"/>
                      <a:tailEnd type="none" w="med" len="med"/>
                    </a:lnB>
                  </a:tcPr>
                </a:tc>
              </a:tr>
              <a:tr h="252555">
                <a:tc>
                  <a:txBody>
                    <a:bodyPr/>
                    <a:lstStyle/>
                    <a:p>
                      <a:pPr algn="l" fontAlgn="b"/>
                      <a:r>
                        <a:rPr lang="tr-TR" sz="1100" b="1" i="1" u="none" strike="noStrike">
                          <a:solidFill>
                            <a:srgbClr val="000000"/>
                          </a:solidFill>
                          <a:effectLst/>
                          <a:latin typeface="Calibri"/>
                        </a:rPr>
                        <a:t>ORTAK ALAN DOĞALGAZ</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1.000,00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tr-TR" sz="1100" b="1" i="1" u="none" strike="noStrike">
                          <a:solidFill>
                            <a:srgbClr val="FF0000"/>
                          </a:solidFill>
                          <a:effectLst/>
                          <a:latin typeface="Calibri"/>
                        </a:rPr>
                        <a:t>BAŞABAŞ NOKTASI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04714">
                <a:tc>
                  <a:txBody>
                    <a:bodyPr/>
                    <a:lstStyle/>
                    <a:p>
                      <a:pPr algn="l" fontAlgn="b"/>
                      <a:r>
                        <a:rPr lang="tr-TR" sz="1100" b="1" i="1" u="none" strike="noStrike">
                          <a:solidFill>
                            <a:srgbClr val="000000"/>
                          </a:solidFill>
                          <a:effectLst/>
                          <a:latin typeface="Calibri"/>
                        </a:rPr>
                        <a:t>ASANSÖR BAKIM</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3.894,00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a:solidFill>
                          <a:srgbClr val="000000"/>
                        </a:solidFill>
                        <a:effectLst/>
                        <a:latin typeface="Calibri"/>
                      </a:endParaRPr>
                    </a:p>
                  </a:txBody>
                  <a:tcPr marL="6350" marR="6350" marT="635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tr-TR" sz="1100" b="1" i="1" u="none" strike="noStrike" dirty="0">
                          <a:solidFill>
                            <a:srgbClr val="000000"/>
                          </a:solidFill>
                          <a:effectLst/>
                          <a:latin typeface="Calibri"/>
                        </a:rPr>
                        <a:t>                    </a:t>
                      </a:r>
                      <a:r>
                        <a:rPr lang="tr-TR" sz="1800" b="1" i="1" u="none" strike="noStrike" dirty="0" smtClean="0">
                          <a:solidFill>
                            <a:srgbClr val="FF0000"/>
                          </a:solidFill>
                          <a:effectLst/>
                          <a:latin typeface="Calibri"/>
                        </a:rPr>
                        <a:t>-54.859 </a:t>
                      </a:r>
                      <a:r>
                        <a:rPr lang="tr-TR" sz="1800" b="1" i="1" u="none" strike="noStrike" dirty="0">
                          <a:solidFill>
                            <a:srgbClr val="FF0000"/>
                          </a:solidFill>
                          <a:effectLst/>
                          <a:latin typeface="Calibri"/>
                        </a:rPr>
                        <a:t>₺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66761">
                <a:tc>
                  <a:txBody>
                    <a:bodyPr/>
                    <a:lstStyle/>
                    <a:p>
                      <a:pPr algn="l" fontAlgn="b"/>
                      <a:r>
                        <a:rPr lang="tr-TR" sz="1100" b="1" i="1" u="none" strike="noStrike">
                          <a:solidFill>
                            <a:srgbClr val="000000"/>
                          </a:solidFill>
                          <a:effectLst/>
                          <a:latin typeface="Calibri"/>
                        </a:rPr>
                        <a:t>TSE GİDERİ(CEZA-İCRA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100" b="1" i="1" u="none" strike="noStrike" dirty="0">
                          <a:solidFill>
                            <a:srgbClr val="000000"/>
                          </a:solidFill>
                          <a:effectLst/>
                          <a:latin typeface="Calibri"/>
                        </a:rPr>
                        <a:t>     </a:t>
                      </a:r>
                      <a:r>
                        <a:rPr lang="tr-TR" sz="1100" b="1" i="1" u="none" strike="noStrike" dirty="0" smtClean="0">
                          <a:solidFill>
                            <a:srgbClr val="000000"/>
                          </a:solidFill>
                          <a:effectLst/>
                          <a:latin typeface="Calibri"/>
                        </a:rPr>
                        <a:t>19.545,00 </a:t>
                      </a:r>
                      <a:r>
                        <a:rPr lang="tr-TR" sz="1100" b="1" i="1" u="none" strike="noStrike" dirty="0">
                          <a:solidFill>
                            <a:srgbClr val="000000"/>
                          </a:solidFill>
                          <a:effectLst/>
                          <a:latin typeface="Calibri"/>
                        </a:rPr>
                        <a:t>₺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tr-TR" sz="1100" b="0" i="0" u="none" strike="noStrike">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a:noFill/>
                    </a:lnR>
                    <a:lnT w="12700" cap="flat" cmpd="sng" algn="ctr">
                      <a:solidFill>
                        <a:srgbClr val="000000"/>
                      </a:solidFill>
                      <a:prstDash val="solid"/>
                      <a:round/>
                      <a:headEnd type="none" w="med" len="med"/>
                      <a:tailEnd type="none" w="med" len="med"/>
                    </a:lnT>
                    <a:lnB>
                      <a:noFill/>
                    </a:lnB>
                  </a:tcPr>
                </a:tc>
              </a:tr>
              <a:tr h="265916">
                <a:tc>
                  <a:txBody>
                    <a:bodyPr/>
                    <a:lstStyle/>
                    <a:p>
                      <a:pPr algn="l" fontAlgn="b"/>
                      <a:r>
                        <a:rPr lang="tr-TR" sz="1100" b="1" i="1" u="none" strike="noStrike">
                          <a:solidFill>
                            <a:srgbClr val="000000"/>
                          </a:solidFill>
                          <a:effectLst/>
                          <a:latin typeface="Calibri"/>
                        </a:rPr>
                        <a:t>HUKUK</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4.700,00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a:noFill/>
                    </a:lnR>
                    <a:lnT>
                      <a:noFill/>
                    </a:lnT>
                    <a:lnB>
                      <a:noFill/>
                    </a:lnB>
                  </a:tcPr>
                </a:tc>
                <a:tc>
                  <a:txBody>
                    <a:bodyPr/>
                    <a:lstStyle/>
                    <a:p>
                      <a:pPr algn="l" fontAlgn="b"/>
                      <a:r>
                        <a:rPr lang="tr-TR" sz="1600" b="1" i="0" u="none" strike="noStrike" dirty="0" smtClean="0">
                          <a:solidFill>
                            <a:srgbClr val="FF0000"/>
                          </a:solidFill>
                          <a:effectLst/>
                          <a:latin typeface="Calibri"/>
                        </a:rPr>
                        <a:t>    180  +  104= 284</a:t>
                      </a:r>
                      <a:r>
                        <a:rPr lang="tr-TR" sz="1600" b="1" i="0" u="none" strike="noStrike" baseline="0" dirty="0" smtClean="0">
                          <a:solidFill>
                            <a:srgbClr val="FF0000"/>
                          </a:solidFill>
                          <a:effectLst/>
                          <a:latin typeface="Calibri"/>
                        </a:rPr>
                        <a:t> TL</a:t>
                      </a:r>
                      <a:endParaRPr lang="tr-TR" sz="1600" b="1" i="0" u="none" strike="noStrike" dirty="0">
                        <a:solidFill>
                          <a:srgbClr val="FF0000"/>
                        </a:solidFill>
                        <a:effectLst/>
                        <a:latin typeface="Calibri"/>
                      </a:endParaRPr>
                    </a:p>
                  </a:txBody>
                  <a:tcPr marL="6350" marR="6350" marT="6350" marB="0" anchor="b">
                    <a:lnL>
                      <a:noFill/>
                    </a:lnL>
                    <a:lnR>
                      <a:noFill/>
                    </a:lnR>
                    <a:lnT>
                      <a:noFill/>
                    </a:lnT>
                    <a:lnB>
                      <a:noFill/>
                    </a:lnB>
                  </a:tcPr>
                </a:tc>
              </a:tr>
              <a:tr h="261263">
                <a:tc>
                  <a:txBody>
                    <a:bodyPr/>
                    <a:lstStyle/>
                    <a:p>
                      <a:pPr algn="l" fontAlgn="b"/>
                      <a:r>
                        <a:rPr lang="tr-TR" sz="1100" b="1" i="1" u="none" strike="noStrike">
                          <a:solidFill>
                            <a:srgbClr val="000000"/>
                          </a:solidFill>
                          <a:effectLst/>
                          <a:latin typeface="Calibri"/>
                        </a:rPr>
                        <a:t>BAKIM \ONARIM\TEMİZLİK</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11.000,00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a:noFill/>
                    </a:lnR>
                    <a:lnT>
                      <a:noFill/>
                    </a:lnT>
                    <a:lnB>
                      <a:noFill/>
                    </a:lnB>
                  </a:tcPr>
                </a:tc>
              </a:tr>
              <a:tr h="261263">
                <a:tc>
                  <a:txBody>
                    <a:bodyPr/>
                    <a:lstStyle/>
                    <a:p>
                      <a:pPr algn="l" fontAlgn="b"/>
                      <a:r>
                        <a:rPr lang="tr-TR" sz="1100" b="1" i="1" u="none" strike="noStrike">
                          <a:solidFill>
                            <a:srgbClr val="000000"/>
                          </a:solidFill>
                          <a:effectLst/>
                          <a:latin typeface="Calibri"/>
                        </a:rPr>
                        <a:t>İCRA GİDERİ ASEST GÜVENLİK</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100" b="1" i="1" u="none" strike="noStrike">
                          <a:solidFill>
                            <a:srgbClr val="000000"/>
                          </a:solidFill>
                          <a:effectLst/>
                          <a:latin typeface="Calibri"/>
                        </a:rPr>
                        <a:t>     36.000,00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tr-TR" sz="1100" b="0" i="0" u="none" strike="noStrike" dirty="0" smtClean="0">
                          <a:solidFill>
                            <a:srgbClr val="000000"/>
                          </a:solidFill>
                          <a:effectLst/>
                          <a:latin typeface="Calibri"/>
                        </a:rPr>
                        <a:t>                           </a:t>
                      </a:r>
                      <a:endParaRPr lang="tr-TR" sz="1100" b="0" i="0"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tr-TR" sz="1100" b="0" i="0" u="none" strike="noStrike" dirty="0" smtClean="0">
                          <a:solidFill>
                            <a:srgbClr val="000000"/>
                          </a:solidFill>
                          <a:effectLst/>
                          <a:latin typeface="Calibri"/>
                        </a:rPr>
                        <a:t>                                     </a:t>
                      </a:r>
                      <a:endParaRPr lang="tr-TR" sz="1100" b="0" i="0" u="none" strike="noStrike" dirty="0">
                        <a:solidFill>
                          <a:srgbClr val="000000"/>
                        </a:solidFill>
                        <a:effectLst/>
                        <a:latin typeface="Calibri"/>
                      </a:endParaRPr>
                    </a:p>
                  </a:txBody>
                  <a:tcPr marL="6350" marR="6350" marT="6350" marB="0" anchor="b">
                    <a:lnL>
                      <a:noFill/>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a:noFill/>
                    </a:lnR>
                    <a:lnT>
                      <a:noFill/>
                    </a:lnT>
                    <a:lnB>
                      <a:noFill/>
                    </a:lnB>
                  </a:tcPr>
                </a:tc>
              </a:tr>
              <a:tr h="271622">
                <a:tc>
                  <a:txBody>
                    <a:bodyPr/>
                    <a:lstStyle/>
                    <a:p>
                      <a:pPr algn="l" fontAlgn="b"/>
                      <a:r>
                        <a:rPr lang="tr-TR" sz="1600" b="1" i="1" u="none" strike="noStrike" dirty="0" smtClean="0">
                          <a:solidFill>
                            <a:srgbClr val="FF0000"/>
                          </a:solidFill>
                          <a:effectLst/>
                          <a:latin typeface="Calibri"/>
                        </a:rPr>
                        <a:t>                322 TL</a:t>
                      </a:r>
                      <a:endParaRPr lang="tr-TR" sz="1600" b="1" i="1" u="none" strike="noStrike" dirty="0">
                        <a:solidFill>
                          <a:srgbClr val="FF0000"/>
                        </a:solidFill>
                        <a:effectLst/>
                        <a:latin typeface="Calibri"/>
                      </a:endParaRPr>
                    </a:p>
                  </a:txBody>
                  <a:tcPr marL="6350" marR="6350" marT="635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tr-TR" sz="1100" b="1" i="1" u="none" strike="noStrike" dirty="0">
                          <a:solidFill>
                            <a:srgbClr val="FF0000"/>
                          </a:solidFill>
                          <a:effectLst/>
                          <a:latin typeface="Calibri"/>
                        </a:rPr>
                        <a:t>   </a:t>
                      </a:r>
                      <a:r>
                        <a:rPr lang="tr-TR" sz="1600" b="1" i="1" u="none" strike="noStrike" dirty="0">
                          <a:solidFill>
                            <a:srgbClr val="FF0000"/>
                          </a:solidFill>
                          <a:effectLst/>
                          <a:latin typeface="Calibri"/>
                        </a:rPr>
                        <a:t>169.804,00 ₺ </a:t>
                      </a:r>
                    </a:p>
                  </a:txBody>
                  <a:tcPr marL="6350" marR="6350" marT="635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tr-TR" sz="1100" b="0" i="0" u="none" strike="noStrike">
                        <a:solidFill>
                          <a:srgbClr val="000000"/>
                        </a:solidFill>
                        <a:effectLst/>
                        <a:latin typeface="Calibri"/>
                      </a:endParaRPr>
                    </a:p>
                  </a:txBody>
                  <a:tcPr marL="6350" marR="6350" marT="6350" marB="0" anchor="b">
                    <a:lnL>
                      <a:noFill/>
                    </a:lnL>
                    <a:lnR>
                      <a:noFill/>
                    </a:lnR>
                    <a:lnT>
                      <a:noFill/>
                    </a:lnT>
                    <a:lnB>
                      <a:noFill/>
                    </a:lnB>
                  </a:tcPr>
                </a:tc>
                <a:tc>
                  <a:txBody>
                    <a:bodyPr/>
                    <a:lstStyle/>
                    <a:p>
                      <a:pPr algn="l" fontAlgn="b"/>
                      <a:endParaRPr lang="tr-TR" sz="1100" b="0" i="0" u="none" strike="noStrike" dirty="0">
                        <a:solidFill>
                          <a:srgbClr val="000000"/>
                        </a:solidFill>
                        <a:effectLst/>
                        <a:latin typeface="Calibri"/>
                      </a:endParaRPr>
                    </a:p>
                  </a:txBody>
                  <a:tcPr marL="6350" marR="6350" marT="6350" marB="0" anchor="b">
                    <a:lnL>
                      <a:noFill/>
                    </a:lnL>
                    <a:lnR>
                      <a:noFill/>
                    </a:lnR>
                    <a:lnT>
                      <a:noFill/>
                    </a:lnT>
                    <a:lnB>
                      <a:noFill/>
                    </a:lnB>
                  </a:tcPr>
                </a:tc>
              </a:tr>
            </a:tbl>
          </a:graphicData>
        </a:graphic>
      </p:graphicFrame>
    </p:spTree>
    <p:extLst>
      <p:ext uri="{BB962C8B-B14F-4D97-AF65-F5344CB8AC3E}">
        <p14:creationId xmlns:p14="http://schemas.microsoft.com/office/powerpoint/2010/main" val="805670434"/>
      </p:ext>
    </p:extLst>
  </p:cSld>
  <p:clrMapOvr>
    <a:masterClrMapping/>
  </p:clrMapOvr>
  <mc:AlternateContent xmlns:mc="http://schemas.openxmlformats.org/markup-compatibility/2006">
    <mc:Choice xmlns:p14="http://schemas.microsoft.com/office/powerpoint/2010/main" Requires="p14">
      <p:transition spd="slow" p14:dur="1250">
        <p:split orient="vert"/>
      </p:transition>
    </mc:Choice>
    <mc:Fallback>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116632"/>
            <a:ext cx="1516757" cy="8230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16632"/>
            <a:ext cx="8229600" cy="6480720"/>
          </a:xfrm>
          <a:effectLst>
            <a:outerShdw blurRad="50800" dist="38100" dir="2700000" algn="tl" rotWithShape="0">
              <a:prstClr val="black">
                <a:alpha val="40000"/>
              </a:prstClr>
            </a:outerShdw>
          </a:effectLst>
        </p:spPr>
        <p:txBody>
          <a:bodyPr>
            <a:normAutofit/>
          </a:bodyPr>
          <a:lstStyle/>
          <a:p>
            <a:r>
              <a:rPr lang="tr-TR" b="1" i="1" dirty="0" smtClean="0">
                <a:solidFill>
                  <a:srgbClr val="FF0000"/>
                </a:solidFill>
                <a:latin typeface="Century Schoolbook" pitchFamily="18" charset="0"/>
              </a:rPr>
              <a:t>MADDE -10</a:t>
            </a:r>
            <a:br>
              <a:rPr lang="tr-TR" b="1" i="1" dirty="0" smtClean="0">
                <a:solidFill>
                  <a:srgbClr val="FF0000"/>
                </a:solidFill>
                <a:latin typeface="Century Schoolbook" pitchFamily="18" charset="0"/>
              </a:rPr>
            </a:br>
            <a:r>
              <a:rPr lang="tr-TR" b="1" i="1" dirty="0">
                <a:solidFill>
                  <a:srgbClr val="FF0000"/>
                </a:solidFill>
                <a:latin typeface="Century Schoolbook" pitchFamily="18" charset="0"/>
              </a:rPr>
              <a:t/>
            </a:r>
            <a:br>
              <a:rPr lang="tr-TR" b="1" i="1" dirty="0">
                <a:solidFill>
                  <a:srgbClr val="FF0000"/>
                </a:solidFill>
                <a:latin typeface="Century Schoolbook" pitchFamily="18" charset="0"/>
              </a:rPr>
            </a:br>
            <a:r>
              <a:rPr lang="tr-TR" b="1" i="1" dirty="0" smtClean="0">
                <a:latin typeface="Century Schoolbook" pitchFamily="18" charset="0"/>
              </a:rPr>
              <a:t>AİDAT MİKTARININ GENEL KURULA SUNULMASI VE OYLANMASI </a:t>
            </a:r>
            <a:endParaRPr lang="tr-TR" b="1" i="1" dirty="0">
              <a:latin typeface="Century Schoolbook" pitchFamily="18" charset="0"/>
            </a:endParaRPr>
          </a:p>
        </p:txBody>
      </p:sp>
    </p:spTree>
    <p:extLst>
      <p:ext uri="{BB962C8B-B14F-4D97-AF65-F5344CB8AC3E}">
        <p14:creationId xmlns:p14="http://schemas.microsoft.com/office/powerpoint/2010/main" val="106518129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
          <p:cNvSpPr txBox="1">
            <a:spLocks/>
          </p:cNvSpPr>
          <p:nvPr/>
        </p:nvSpPr>
        <p:spPr>
          <a:xfrm>
            <a:off x="1452717" y="420331"/>
            <a:ext cx="6041278" cy="3111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tr-TR" b="1" i="1" u="sng" dirty="0"/>
              <a:t>İŞLETME RAPORU </a:t>
            </a:r>
          </a:p>
          <a:p>
            <a:pPr>
              <a:spcBef>
                <a:spcPts val="0"/>
              </a:spcBef>
            </a:pPr>
            <a:r>
              <a:rPr lang="tr-TR" b="1" i="1" u="sng" dirty="0">
                <a:solidFill>
                  <a:srgbClr val="FF0000"/>
                </a:solidFill>
              </a:rPr>
              <a:t>AİDAT TALEBİ</a:t>
            </a:r>
          </a:p>
        </p:txBody>
      </p:sp>
      <p:sp>
        <p:nvSpPr>
          <p:cNvPr id="4" name="Başlık 1"/>
          <p:cNvSpPr>
            <a:spLocks noGrp="1"/>
          </p:cNvSpPr>
          <p:nvPr>
            <p:ph type="title"/>
          </p:nvPr>
        </p:nvSpPr>
        <p:spPr>
          <a:xfrm>
            <a:off x="0" y="1268760"/>
            <a:ext cx="9108504" cy="5472608"/>
          </a:xfrm>
        </p:spPr>
        <p:style>
          <a:lnRef idx="0">
            <a:schemeClr val="accent3"/>
          </a:lnRef>
          <a:fillRef idx="3">
            <a:schemeClr val="accent3"/>
          </a:fillRef>
          <a:effectRef idx="3">
            <a:schemeClr val="accent3"/>
          </a:effectRef>
          <a:fontRef idx="minor">
            <a:schemeClr val="lt1"/>
          </a:fontRef>
        </p:style>
        <p:txBody>
          <a:bodyPr>
            <a:normAutofit fontScale="90000"/>
          </a:bodyPr>
          <a:lstStyle/>
          <a:p>
            <a:r>
              <a:rPr lang="tr-TR" sz="3200" b="1" i="1" dirty="0">
                <a:solidFill>
                  <a:schemeClr val="bg1"/>
                </a:solidFill>
              </a:rPr>
              <a:t/>
            </a:r>
            <a:br>
              <a:rPr lang="tr-TR" sz="3200" b="1" i="1" dirty="0">
                <a:solidFill>
                  <a:schemeClr val="bg1"/>
                </a:solidFill>
              </a:rPr>
            </a:br>
            <a:r>
              <a:rPr lang="tr-TR" sz="4800" b="1" i="1" dirty="0">
                <a:solidFill>
                  <a:schemeClr val="bg1"/>
                </a:solidFill>
              </a:rPr>
              <a:t>İşletme Raporu güncel ve öngörülmeyen </a:t>
            </a:r>
            <a:r>
              <a:rPr lang="tr-TR" sz="4800" b="1" i="1" dirty="0" smtClean="0">
                <a:solidFill>
                  <a:schemeClr val="bg1"/>
                </a:solidFill>
              </a:rPr>
              <a:t>giderler başabaş noktası  </a:t>
            </a:r>
            <a:r>
              <a:rPr lang="tr-TR" sz="4800" b="1" i="1" dirty="0">
                <a:solidFill>
                  <a:schemeClr val="bg1"/>
                </a:solidFill>
              </a:rPr>
              <a:t>hesaplandığında Gelecek dönem </a:t>
            </a:r>
            <a:r>
              <a:rPr lang="tr-TR" sz="4800" b="1" i="1" dirty="0" smtClean="0">
                <a:solidFill>
                  <a:schemeClr val="bg1"/>
                </a:solidFill>
              </a:rPr>
              <a:t>eski bakiye olmasına rağmen  Aidatın </a:t>
            </a:r>
            <a:r>
              <a:rPr lang="tr-TR" sz="4800" b="1" i="1" dirty="0">
                <a:solidFill>
                  <a:schemeClr val="bg1"/>
                </a:solidFill>
              </a:rPr>
              <a:t/>
            </a:r>
            <a:br>
              <a:rPr lang="tr-TR" sz="4800" b="1" i="1" dirty="0">
                <a:solidFill>
                  <a:schemeClr val="bg1"/>
                </a:solidFill>
              </a:rPr>
            </a:br>
            <a:r>
              <a:rPr lang="tr-TR" sz="7300" b="1" i="1" dirty="0">
                <a:solidFill>
                  <a:srgbClr val="FF0000"/>
                </a:solidFill>
              </a:rPr>
              <a:t>250 TL </a:t>
            </a:r>
            <a:r>
              <a:rPr lang="tr-TR" sz="4800" b="1" i="1" dirty="0">
                <a:solidFill>
                  <a:srgbClr val="FF0000"/>
                </a:solidFill>
              </a:rPr>
              <a:t/>
            </a:r>
            <a:br>
              <a:rPr lang="tr-TR" sz="4800" b="1" i="1" dirty="0">
                <a:solidFill>
                  <a:srgbClr val="FF0000"/>
                </a:solidFill>
              </a:rPr>
            </a:br>
            <a:r>
              <a:rPr lang="tr-TR" sz="4800" b="1" i="1" dirty="0">
                <a:solidFill>
                  <a:schemeClr val="bg1"/>
                </a:solidFill>
              </a:rPr>
              <a:t>olarak öngörülmüştür</a:t>
            </a:r>
          </a:p>
        </p:txBody>
      </p:sp>
    </p:spTree>
    <p:extLst>
      <p:ext uri="{BB962C8B-B14F-4D97-AF65-F5344CB8AC3E}">
        <p14:creationId xmlns:p14="http://schemas.microsoft.com/office/powerpoint/2010/main" val="250751238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116632"/>
            <a:ext cx="1516757" cy="8230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16632"/>
            <a:ext cx="8229600" cy="6480720"/>
          </a:xfrm>
          <a:effectLst>
            <a:outerShdw blurRad="50800" dist="38100" dir="2700000" algn="tl" rotWithShape="0">
              <a:prstClr val="black">
                <a:alpha val="40000"/>
              </a:prstClr>
            </a:outerShdw>
          </a:effectLst>
        </p:spPr>
        <p:txBody>
          <a:bodyPr>
            <a:normAutofit/>
          </a:bodyPr>
          <a:lstStyle/>
          <a:p>
            <a:r>
              <a:rPr lang="tr-TR" b="1" i="1" dirty="0" smtClean="0">
                <a:solidFill>
                  <a:srgbClr val="FF0000"/>
                </a:solidFill>
                <a:latin typeface="Century Schoolbook" pitchFamily="18" charset="0"/>
              </a:rPr>
              <a:t>MADDE -11</a:t>
            </a:r>
            <a:br>
              <a:rPr lang="tr-TR" b="1" i="1" dirty="0" smtClean="0">
                <a:solidFill>
                  <a:srgbClr val="FF0000"/>
                </a:solidFill>
                <a:latin typeface="Century Schoolbook" pitchFamily="18" charset="0"/>
              </a:rPr>
            </a:br>
            <a:r>
              <a:rPr lang="tr-TR" b="1" i="1" dirty="0">
                <a:solidFill>
                  <a:srgbClr val="FF0000"/>
                </a:solidFill>
                <a:latin typeface="Century Schoolbook" pitchFamily="18" charset="0"/>
              </a:rPr>
              <a:t/>
            </a:r>
            <a:br>
              <a:rPr lang="tr-TR" b="1" i="1" dirty="0">
                <a:solidFill>
                  <a:srgbClr val="FF0000"/>
                </a:solidFill>
                <a:latin typeface="Century Schoolbook" pitchFamily="18" charset="0"/>
              </a:rPr>
            </a:br>
            <a:r>
              <a:rPr lang="tr-TR" b="1" i="1" dirty="0" smtClean="0">
                <a:latin typeface="Century Schoolbook" pitchFamily="18" charset="0"/>
              </a:rPr>
              <a:t>ŞELALE EVLERİ SİTESİ PERSONELİ HAKKINDA GÖRÜŞME VE OYLAMALAR</a:t>
            </a:r>
            <a:endParaRPr lang="tr-TR" b="1" i="1" dirty="0">
              <a:latin typeface="Century Schoolbook" pitchFamily="18" charset="0"/>
            </a:endParaRPr>
          </a:p>
        </p:txBody>
      </p:sp>
    </p:spTree>
    <p:extLst>
      <p:ext uri="{BB962C8B-B14F-4D97-AF65-F5344CB8AC3E}">
        <p14:creationId xmlns:p14="http://schemas.microsoft.com/office/powerpoint/2010/main" val="43319707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4408" y="33052"/>
            <a:ext cx="899592" cy="4436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66973" y="260648"/>
            <a:ext cx="8229600" cy="1086012"/>
          </a:xfrm>
          <a:effectLst>
            <a:outerShdw blurRad="50800" dist="38100" dir="2700000" algn="tl" rotWithShape="0">
              <a:prstClr val="black">
                <a:alpha val="40000"/>
              </a:prstClr>
            </a:outerShdw>
          </a:effectLst>
        </p:spPr>
        <p:txBody>
          <a:bodyPr>
            <a:normAutofit fontScale="90000"/>
          </a:bodyPr>
          <a:lstStyle/>
          <a:p>
            <a:r>
              <a:rPr lang="tr-TR" sz="2700" b="1" i="1" dirty="0" smtClean="0">
                <a:solidFill>
                  <a:srgbClr val="FF0000"/>
                </a:solidFill>
                <a:latin typeface="Century Schoolbook" pitchFamily="18" charset="0"/>
              </a:rPr>
              <a:t>BLOK ÇALIŞANLARI VE TAŞERON EDİLMESİ  HAKKINDA</a:t>
            </a:r>
            <a:r>
              <a:rPr lang="tr-TR" sz="2700" b="1" i="1" dirty="0">
                <a:solidFill>
                  <a:srgbClr val="FF0000"/>
                </a:solidFill>
                <a:latin typeface="Century Schoolbook" pitchFamily="18" charset="0"/>
              </a:rPr>
              <a:t/>
            </a:r>
            <a:br>
              <a:rPr lang="tr-TR" sz="2700" b="1" i="1" dirty="0">
                <a:solidFill>
                  <a:srgbClr val="FF0000"/>
                </a:solidFill>
                <a:latin typeface="Century Schoolbook" pitchFamily="18" charset="0"/>
              </a:rPr>
            </a:br>
            <a:r>
              <a:rPr lang="tr-TR" sz="2700" b="1" i="1" dirty="0" smtClean="0">
                <a:solidFill>
                  <a:srgbClr val="FF0000"/>
                </a:solidFill>
                <a:latin typeface="Century Schoolbook" pitchFamily="18" charset="0"/>
              </a:rPr>
              <a:t/>
            </a:r>
            <a:br>
              <a:rPr lang="tr-TR" sz="2700" b="1" i="1" dirty="0" smtClean="0">
                <a:solidFill>
                  <a:srgbClr val="FF0000"/>
                </a:solidFill>
                <a:latin typeface="Century Schoolbook" pitchFamily="18" charset="0"/>
              </a:rPr>
            </a:br>
            <a:endParaRPr lang="tr-TR" sz="2700" b="1" i="1" dirty="0">
              <a:solidFill>
                <a:srgbClr val="FF0000"/>
              </a:solidFill>
              <a:latin typeface="Century Schoolbook"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667280"/>
            <a:ext cx="9036496" cy="4146095"/>
          </a:xfrm>
          <a:prstGeom prst="rect">
            <a:avLst/>
          </a:prstGeom>
        </p:spPr>
      </p:pic>
      <p:sp>
        <p:nvSpPr>
          <p:cNvPr id="11" name="TextBox 10"/>
          <p:cNvSpPr txBox="1"/>
          <p:nvPr/>
        </p:nvSpPr>
        <p:spPr>
          <a:xfrm>
            <a:off x="266973" y="764704"/>
            <a:ext cx="8877027" cy="1754326"/>
          </a:xfrm>
          <a:prstGeom prst="rect">
            <a:avLst/>
          </a:prstGeom>
          <a:noFill/>
        </p:spPr>
        <p:txBody>
          <a:bodyPr wrap="square" rtlCol="0">
            <a:spAutoFit/>
          </a:bodyPr>
          <a:lstStyle/>
          <a:p>
            <a:r>
              <a:rPr lang="tr-TR" b="1" dirty="0" smtClean="0"/>
              <a:t>11 BLOK GÖREVLİSİNİN  TAZMİNATLARI ÖDENDİKTEN SONRA ISS FİRMASINDAN ALINAN TEMİZLİK PERSONELİ TEKLİF</a:t>
            </a:r>
            <a:r>
              <a:rPr lang="tr-TR" dirty="0" smtClean="0"/>
              <a:t>İ. </a:t>
            </a:r>
          </a:p>
          <a:p>
            <a:pPr marL="285750" indent="-285750">
              <a:buFont typeface="Arial" panose="020B0604020202020204" pitchFamily="34" charset="0"/>
              <a:buChar char="•"/>
            </a:pPr>
            <a:r>
              <a:rPr lang="tr-TR" b="1" dirty="0" smtClean="0">
                <a:solidFill>
                  <a:srgbClr val="FF0000"/>
                </a:solidFill>
              </a:rPr>
              <a:t>AVANTAJLAR</a:t>
            </a:r>
          </a:p>
          <a:p>
            <a:pPr marL="285750" indent="-285750">
              <a:buFont typeface="Arial" panose="020B0604020202020204" pitchFamily="34" charset="0"/>
              <a:buChar char="•"/>
            </a:pPr>
            <a:r>
              <a:rPr lang="tr-TR" b="1" dirty="0" smtClean="0"/>
              <a:t>11 BLOK GÖREVLİ DAİRESİ BOŞA ÇIKACAK BAZILARINDAN KİRA GELİRİ ALINABİLECEK. </a:t>
            </a:r>
          </a:p>
          <a:p>
            <a:pPr marL="285750" indent="-285750">
              <a:buFont typeface="Arial" panose="020B0604020202020204" pitchFamily="34" charset="0"/>
              <a:buChar char="•"/>
            </a:pPr>
            <a:r>
              <a:rPr lang="tr-TR" b="1" dirty="0" smtClean="0"/>
              <a:t>ELEKTİRİK,SU, DOĞALGAZ (100 TL) ÖDENEĞİNDEN TASARRUF EDİLECEK.</a:t>
            </a:r>
          </a:p>
          <a:p>
            <a:pPr marL="285750" indent="-285750">
              <a:buFont typeface="Arial" panose="020B0604020202020204" pitchFamily="34" charset="0"/>
              <a:buChar char="•"/>
            </a:pPr>
            <a:r>
              <a:rPr lang="tr-TR" b="1" dirty="0" smtClean="0"/>
              <a:t>PERSONEL SAYISI 11 DEN 7 YE İNECEKTİR. MİN. 4 PERSONEL MAAŞI TASARRUF EDİLECEK.</a:t>
            </a:r>
            <a:endParaRPr lang="tr-TR" b="1" dirty="0"/>
          </a:p>
        </p:txBody>
      </p:sp>
    </p:spTree>
    <p:extLst>
      <p:ext uri="{BB962C8B-B14F-4D97-AF65-F5344CB8AC3E}">
        <p14:creationId xmlns:p14="http://schemas.microsoft.com/office/powerpoint/2010/main" val="84674233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0487" y="33052"/>
            <a:ext cx="1068927" cy="51562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a:xfrm>
            <a:off x="416742" y="188641"/>
            <a:ext cx="7772400" cy="1368152"/>
          </a:xfrm>
        </p:spPr>
        <p:txBody>
          <a:bodyPr/>
          <a:lstStyle/>
          <a:p>
            <a:r>
              <a:rPr lang="tr-TR" b="1" dirty="0" smtClean="0">
                <a:solidFill>
                  <a:srgbClr val="FF0000"/>
                </a:solidFill>
                <a:latin typeface="Century Schoolbook" panose="02040604050505020304" pitchFamily="18" charset="0"/>
              </a:rPr>
              <a:t>MADDE -11 OYLANMASI </a:t>
            </a:r>
            <a:endParaRPr lang="tr-TR" b="1" dirty="0">
              <a:solidFill>
                <a:srgbClr val="FF0000"/>
              </a:solidFill>
              <a:latin typeface="Century Schoolbook" panose="02040604050505020304" pitchFamily="18" charset="0"/>
            </a:endParaRPr>
          </a:p>
        </p:txBody>
      </p:sp>
      <p:sp>
        <p:nvSpPr>
          <p:cNvPr id="5" name="Subtitle 4"/>
          <p:cNvSpPr>
            <a:spLocks noGrp="1"/>
          </p:cNvSpPr>
          <p:nvPr>
            <p:ph type="subTitle" idx="1"/>
          </p:nvPr>
        </p:nvSpPr>
        <p:spPr>
          <a:xfrm>
            <a:off x="179512" y="1340768"/>
            <a:ext cx="8928992" cy="5256584"/>
          </a:xfrm>
        </p:spPr>
        <p:txBody>
          <a:bodyPr>
            <a:normAutofit fontScale="92500"/>
          </a:bodyPr>
          <a:lstStyle/>
          <a:p>
            <a:r>
              <a:rPr lang="tr-TR" b="1" dirty="0" smtClean="0">
                <a:solidFill>
                  <a:srgbClr val="FF0000"/>
                </a:solidFill>
              </a:rPr>
              <a:t>BLOK GÖREVLİLERİ İLE İLGİLİ KARAR</a:t>
            </a:r>
          </a:p>
          <a:p>
            <a:pPr algn="l"/>
            <a:r>
              <a:rPr lang="tr-TR" b="1" dirty="0" smtClean="0">
                <a:solidFill>
                  <a:srgbClr val="FF0000"/>
                </a:solidFill>
              </a:rPr>
              <a:t>1-</a:t>
            </a:r>
            <a:r>
              <a:rPr lang="tr-TR" b="1" dirty="0" smtClean="0">
                <a:solidFill>
                  <a:schemeClr val="tx1"/>
                </a:solidFill>
              </a:rPr>
              <a:t>11 BLOK GÖREVLİLERİNİN ÇIKARTILARAK DAİRE BAŞI 1260 TL’NİN 3 EŞİT TAKSİT İLE  ÖDENMESİNİN OYLANMASI . (KASIM –ARALIK-OCAK)</a:t>
            </a:r>
          </a:p>
          <a:p>
            <a:pPr algn="l"/>
            <a:endParaRPr lang="tr-TR" b="1" dirty="0">
              <a:solidFill>
                <a:schemeClr val="tx1"/>
              </a:solidFill>
            </a:endParaRPr>
          </a:p>
          <a:p>
            <a:pPr algn="l"/>
            <a:r>
              <a:rPr lang="tr-TR" b="1" dirty="0" smtClean="0">
                <a:solidFill>
                  <a:srgbClr val="FF0000"/>
                </a:solidFill>
              </a:rPr>
              <a:t>2-</a:t>
            </a:r>
            <a:r>
              <a:rPr lang="tr-TR" b="1" dirty="0" smtClean="0">
                <a:solidFill>
                  <a:schemeClr val="tx1"/>
                </a:solidFill>
              </a:rPr>
              <a:t>4 BLOK GÖREVLİSİNİN ÇIKARTILMASI DAİRE BAŞI 460 TL ÖDENMESİNİN OYLANMASI .(TAMAMI KASIM)</a:t>
            </a:r>
          </a:p>
          <a:p>
            <a:pPr algn="l"/>
            <a:endParaRPr lang="tr-TR" b="1" dirty="0" smtClean="0">
              <a:solidFill>
                <a:srgbClr val="FF0000"/>
              </a:solidFill>
            </a:endParaRPr>
          </a:p>
          <a:p>
            <a:pPr algn="l"/>
            <a:r>
              <a:rPr lang="tr-TR" b="1" dirty="0" smtClean="0">
                <a:solidFill>
                  <a:srgbClr val="FF0000"/>
                </a:solidFill>
              </a:rPr>
              <a:t>3-</a:t>
            </a:r>
            <a:r>
              <a:rPr lang="tr-TR" b="1" dirty="0" smtClean="0">
                <a:solidFill>
                  <a:schemeClr val="tx1"/>
                </a:solidFill>
              </a:rPr>
              <a:t> MEVCUT BLOK GÖREVLİLERİ  İLE DEVAM EDİLMESİ. </a:t>
            </a:r>
            <a:endParaRPr lang="tr-TR" b="1" dirty="0">
              <a:solidFill>
                <a:schemeClr val="tx1"/>
              </a:solidFill>
            </a:endParaRPr>
          </a:p>
        </p:txBody>
      </p:sp>
    </p:spTree>
    <p:extLst>
      <p:ext uri="{BB962C8B-B14F-4D97-AF65-F5344CB8AC3E}">
        <p14:creationId xmlns:p14="http://schemas.microsoft.com/office/powerpoint/2010/main" val="204081777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2657" y="33052"/>
            <a:ext cx="1516757" cy="731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88640"/>
            <a:ext cx="8553128" cy="1152128"/>
          </a:xfrm>
          <a:effectLst>
            <a:outerShdw blurRad="50800" dist="38100" dir="2700000" algn="tl" rotWithShape="0">
              <a:prstClr val="black">
                <a:alpha val="40000"/>
              </a:prstClr>
            </a:outerShdw>
          </a:effectLst>
        </p:spPr>
        <p:txBody>
          <a:bodyPr>
            <a:normAutofit fontScale="90000"/>
          </a:bodyPr>
          <a:lstStyle/>
          <a:p>
            <a:r>
              <a:rPr lang="tr-TR" sz="2700" b="1" i="1" dirty="0" smtClean="0">
                <a:solidFill>
                  <a:srgbClr val="FF0000"/>
                </a:solidFill>
                <a:latin typeface="Century Schoolbook" pitchFamily="18" charset="0"/>
              </a:rPr>
              <a:t/>
            </a:r>
            <a:br>
              <a:rPr lang="tr-TR" sz="2700" b="1" i="1" dirty="0" smtClean="0">
                <a:solidFill>
                  <a:srgbClr val="FF0000"/>
                </a:solidFill>
                <a:latin typeface="Century Schoolbook" pitchFamily="18" charset="0"/>
              </a:rPr>
            </a:br>
            <a:r>
              <a:rPr lang="tr-TR" sz="2700" b="1" i="1" dirty="0">
                <a:solidFill>
                  <a:srgbClr val="FF0000"/>
                </a:solidFill>
                <a:latin typeface="Century Schoolbook" pitchFamily="18" charset="0"/>
              </a:rPr>
              <a:t/>
            </a:r>
            <a:br>
              <a:rPr lang="tr-TR" sz="2700" b="1" i="1" dirty="0">
                <a:solidFill>
                  <a:srgbClr val="FF0000"/>
                </a:solidFill>
                <a:latin typeface="Century Schoolbook" pitchFamily="18" charset="0"/>
              </a:rPr>
            </a:br>
            <a:r>
              <a:rPr lang="tr-TR" sz="2700" b="1" i="1" dirty="0" smtClean="0">
                <a:solidFill>
                  <a:srgbClr val="FF0000"/>
                </a:solidFill>
                <a:latin typeface="Century Schoolbook" pitchFamily="18" charset="0"/>
              </a:rPr>
              <a:t/>
            </a:r>
            <a:br>
              <a:rPr lang="tr-TR" sz="2700" b="1" i="1" dirty="0" smtClean="0">
                <a:solidFill>
                  <a:srgbClr val="FF0000"/>
                </a:solidFill>
                <a:latin typeface="Century Schoolbook" pitchFamily="18" charset="0"/>
              </a:rPr>
            </a:br>
            <a:r>
              <a:rPr lang="tr-TR" sz="3600" b="1" i="1" dirty="0" smtClean="0">
                <a:solidFill>
                  <a:srgbClr val="FF0000"/>
                </a:solidFill>
                <a:latin typeface="Century Schoolbook" pitchFamily="18" charset="0"/>
              </a:rPr>
              <a:t>BLOK GÖREVLİLERİ İÇİN ÖNGÖRÜLEN  TAZMİNAT EK BÜTÇE ÖNERİLERİ </a:t>
            </a:r>
            <a:r>
              <a:rPr lang="tr-TR" sz="2700" b="1" i="1" dirty="0">
                <a:solidFill>
                  <a:srgbClr val="FF0000"/>
                </a:solidFill>
                <a:latin typeface="Century Schoolbook" pitchFamily="18" charset="0"/>
              </a:rPr>
              <a:t/>
            </a:r>
            <a:br>
              <a:rPr lang="tr-TR" sz="2700" b="1" i="1" dirty="0">
                <a:solidFill>
                  <a:srgbClr val="FF0000"/>
                </a:solidFill>
                <a:latin typeface="Century Schoolbook" pitchFamily="18" charset="0"/>
              </a:rPr>
            </a:br>
            <a:r>
              <a:rPr lang="tr-TR" sz="2700" b="1" i="1" dirty="0" smtClean="0">
                <a:solidFill>
                  <a:srgbClr val="FF0000"/>
                </a:solidFill>
                <a:latin typeface="Century Schoolbook" pitchFamily="18" charset="0"/>
              </a:rPr>
              <a:t/>
            </a:r>
            <a:br>
              <a:rPr lang="tr-TR" sz="2700" b="1" i="1" dirty="0" smtClean="0">
                <a:solidFill>
                  <a:srgbClr val="FF0000"/>
                </a:solidFill>
                <a:latin typeface="Century Schoolbook" pitchFamily="18" charset="0"/>
              </a:rPr>
            </a:br>
            <a:endParaRPr lang="tr-TR" sz="2700" b="1" i="1" dirty="0">
              <a:solidFill>
                <a:srgbClr val="FF0000"/>
              </a:solidFill>
              <a:latin typeface="Century Schoolbook" pitchFamily="18" charset="0"/>
            </a:endParaRPr>
          </a:p>
        </p:txBody>
      </p:sp>
      <p:graphicFrame>
        <p:nvGraphicFramePr>
          <p:cNvPr id="3" name="Diagram 2"/>
          <p:cNvGraphicFramePr/>
          <p:nvPr>
            <p:extLst>
              <p:ext uri="{D42A27DB-BD31-4B8C-83A1-F6EECF244321}">
                <p14:modId xmlns:p14="http://schemas.microsoft.com/office/powerpoint/2010/main" val="3904938667"/>
              </p:ext>
            </p:extLst>
          </p:nvPr>
        </p:nvGraphicFramePr>
        <p:xfrm>
          <a:off x="206672" y="1916832"/>
          <a:ext cx="8749902"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228083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0487" y="33052"/>
            <a:ext cx="1068927" cy="51562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a:xfrm>
            <a:off x="416742" y="188640"/>
            <a:ext cx="7772400" cy="3240359"/>
          </a:xfrm>
        </p:spPr>
        <p:txBody>
          <a:bodyPr>
            <a:normAutofit/>
          </a:bodyPr>
          <a:lstStyle/>
          <a:p>
            <a:r>
              <a:rPr lang="tr-TR" b="1" dirty="0" smtClean="0">
                <a:solidFill>
                  <a:srgbClr val="FF0000"/>
                </a:solidFill>
                <a:latin typeface="Century Schoolbook" panose="02040604050505020304" pitchFamily="18" charset="0"/>
              </a:rPr>
              <a:t>MADDE -12 </a:t>
            </a:r>
            <a:br>
              <a:rPr lang="tr-TR" b="1" dirty="0" smtClean="0">
                <a:solidFill>
                  <a:srgbClr val="FF0000"/>
                </a:solidFill>
                <a:latin typeface="Century Schoolbook" panose="02040604050505020304" pitchFamily="18" charset="0"/>
              </a:rPr>
            </a:br>
            <a:r>
              <a:rPr lang="tr-TR" b="1" dirty="0">
                <a:solidFill>
                  <a:srgbClr val="FF0000"/>
                </a:solidFill>
                <a:latin typeface="Century Schoolbook" panose="02040604050505020304" pitchFamily="18" charset="0"/>
              </a:rPr>
              <a:t/>
            </a:r>
            <a:br>
              <a:rPr lang="tr-TR" b="1" dirty="0">
                <a:solidFill>
                  <a:srgbClr val="FF0000"/>
                </a:solidFill>
                <a:latin typeface="Century Schoolbook" panose="02040604050505020304" pitchFamily="18" charset="0"/>
              </a:rPr>
            </a:br>
            <a:r>
              <a:rPr lang="tr-TR" b="1" dirty="0" smtClean="0">
                <a:solidFill>
                  <a:srgbClr val="FF0000"/>
                </a:solidFill>
                <a:latin typeface="Century Schoolbook" panose="02040604050505020304" pitchFamily="18" charset="0"/>
              </a:rPr>
              <a:t>ASANSÖR</a:t>
            </a:r>
            <a:endParaRPr lang="tr-TR" b="1" dirty="0">
              <a:solidFill>
                <a:srgbClr val="FF0000"/>
              </a:solidFill>
              <a:latin typeface="Century Schoolbook" panose="02040604050505020304" pitchFamily="18" charset="0"/>
            </a:endParaRPr>
          </a:p>
        </p:txBody>
      </p:sp>
    </p:spTree>
    <p:extLst>
      <p:ext uri="{BB962C8B-B14F-4D97-AF65-F5344CB8AC3E}">
        <p14:creationId xmlns:p14="http://schemas.microsoft.com/office/powerpoint/2010/main" val="326475778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0487" y="33052"/>
            <a:ext cx="1068927" cy="51562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a:xfrm>
            <a:off x="416742" y="33053"/>
            <a:ext cx="7772400" cy="587635"/>
          </a:xfrm>
        </p:spPr>
        <p:txBody>
          <a:bodyPr>
            <a:normAutofit/>
          </a:bodyPr>
          <a:lstStyle/>
          <a:p>
            <a:r>
              <a:rPr lang="tr-TR" sz="3200" b="1" dirty="0" smtClean="0">
                <a:solidFill>
                  <a:srgbClr val="FF0000"/>
                </a:solidFill>
                <a:latin typeface="Century Schoolbook" panose="02040604050505020304" pitchFamily="18" charset="0"/>
              </a:rPr>
              <a:t>MADDE -12 OYLANMASI  </a:t>
            </a:r>
            <a:endParaRPr lang="tr-TR" sz="3200" b="1" dirty="0">
              <a:solidFill>
                <a:srgbClr val="FF0000"/>
              </a:solidFill>
              <a:latin typeface="Century Schoolbook" panose="02040604050505020304" pitchFamily="18" charset="0"/>
            </a:endParaRPr>
          </a:p>
        </p:txBody>
      </p:sp>
      <p:sp>
        <p:nvSpPr>
          <p:cNvPr id="5" name="Subtitle 4"/>
          <p:cNvSpPr>
            <a:spLocks noGrp="1"/>
          </p:cNvSpPr>
          <p:nvPr>
            <p:ph type="subTitle" idx="1"/>
          </p:nvPr>
        </p:nvSpPr>
        <p:spPr>
          <a:xfrm>
            <a:off x="179512" y="620688"/>
            <a:ext cx="8928992" cy="6192688"/>
          </a:xfrm>
        </p:spPr>
        <p:txBody>
          <a:bodyPr>
            <a:normAutofit/>
          </a:bodyPr>
          <a:lstStyle/>
          <a:p>
            <a:pPr lvl="0" algn="l"/>
            <a:r>
              <a:rPr lang="tr-TR" sz="1800" b="1" dirty="0" smtClean="0">
                <a:solidFill>
                  <a:srgbClr val="FF0000"/>
                </a:solidFill>
              </a:rPr>
              <a:t>1-</a:t>
            </a:r>
            <a:r>
              <a:rPr lang="tr-TR" sz="1800" b="1" dirty="0" smtClean="0">
                <a:solidFill>
                  <a:schemeClr val="tx1"/>
                </a:solidFill>
              </a:rPr>
              <a:t>ASANSÖRLERİN SIFIRDAN YAPILMASININ OYLANMASI  (HER BLOKTAN 2 KİŞİ SEÇİLEREK OLUŞTURULAN 22 KİŞİLİK KOMİSYONUN KURULDUKTAN SONRAKİ 30 GÜN İÇERİSİNDE YAPTIKLARI ÇALIŞMA SONRASI VERİLECEK KARAR DOĞRULTUSUNDA)  </a:t>
            </a:r>
            <a:r>
              <a:rPr lang="tr-TR" sz="1800" b="1" dirty="0" smtClean="0">
                <a:solidFill>
                  <a:srgbClr val="FF0000"/>
                </a:solidFill>
              </a:rPr>
              <a:t>TAHMİNİ BÜTÇE DAİRE BAŞI 3200-3500  TL ARASIDIR.</a:t>
            </a:r>
          </a:p>
          <a:p>
            <a:pPr algn="l"/>
            <a:endParaRPr lang="tr-TR" sz="1800" b="1" dirty="0">
              <a:solidFill>
                <a:schemeClr val="tx1"/>
              </a:solidFill>
            </a:endParaRPr>
          </a:p>
          <a:p>
            <a:pPr algn="l"/>
            <a:r>
              <a:rPr lang="tr-TR" sz="1800" b="1" dirty="0">
                <a:solidFill>
                  <a:srgbClr val="FF0000"/>
                </a:solidFill>
              </a:rPr>
              <a:t>2</a:t>
            </a:r>
            <a:r>
              <a:rPr lang="tr-TR" sz="1800" b="1" dirty="0" smtClean="0">
                <a:solidFill>
                  <a:srgbClr val="FF0000"/>
                </a:solidFill>
              </a:rPr>
              <a:t>-</a:t>
            </a:r>
            <a:r>
              <a:rPr lang="tr-TR" sz="1800" b="1" dirty="0" smtClean="0">
                <a:solidFill>
                  <a:schemeClr val="tx1"/>
                </a:solidFill>
              </a:rPr>
              <a:t>ASANSÖRLERİN REVİZE </a:t>
            </a:r>
            <a:r>
              <a:rPr lang="tr-TR" sz="1800" b="1" dirty="0">
                <a:solidFill>
                  <a:schemeClr val="tx1"/>
                </a:solidFill>
              </a:rPr>
              <a:t>EDİLMESİNİN </a:t>
            </a:r>
            <a:r>
              <a:rPr lang="tr-TR" sz="1800" b="1" dirty="0" smtClean="0">
                <a:solidFill>
                  <a:schemeClr val="tx1"/>
                </a:solidFill>
              </a:rPr>
              <a:t>OYLANMASI(HER </a:t>
            </a:r>
            <a:r>
              <a:rPr lang="tr-TR" sz="1800" b="1" dirty="0">
                <a:solidFill>
                  <a:schemeClr val="tx1"/>
                </a:solidFill>
              </a:rPr>
              <a:t>BLOKAN 2 KİŞİ SEÇİLEREK OLUŞTURULAN 22 KİŞİLİK KOMİSYONUN KURULDUKTAN SONRAKİ </a:t>
            </a:r>
            <a:r>
              <a:rPr lang="tr-TR" sz="1800" b="1" dirty="0" smtClean="0">
                <a:solidFill>
                  <a:schemeClr val="tx1"/>
                </a:solidFill>
              </a:rPr>
              <a:t>BLOKLARIN TEKNİK ŞARTNAME HAZIRLANARAK TESİP EDİLEN EKSİKLİKLERİN REVİZYONU İÇİN 30 </a:t>
            </a:r>
            <a:r>
              <a:rPr lang="tr-TR" sz="1800" b="1" dirty="0">
                <a:solidFill>
                  <a:schemeClr val="tx1"/>
                </a:solidFill>
              </a:rPr>
              <a:t>GÜN İÇERİSİNDE YAPTIKLARI ÇALIŞMA SONRASI VERİLECEK KARAR </a:t>
            </a:r>
            <a:r>
              <a:rPr lang="tr-TR" sz="1800" b="1" dirty="0" smtClean="0">
                <a:solidFill>
                  <a:schemeClr val="tx1"/>
                </a:solidFill>
              </a:rPr>
              <a:t>DOĞRULTUSUNDA) </a:t>
            </a:r>
          </a:p>
          <a:p>
            <a:pPr algn="l"/>
            <a:r>
              <a:rPr lang="tr-TR" sz="1800" b="1" dirty="0" smtClean="0">
                <a:solidFill>
                  <a:srgbClr val="FF0000"/>
                </a:solidFill>
              </a:rPr>
              <a:t>TAHMİNİ BÜTÇE DAİRE BAŞI 1250-1500 TL ARASI </a:t>
            </a:r>
          </a:p>
          <a:p>
            <a:pPr algn="l"/>
            <a:endParaRPr lang="tr-TR" sz="1800" b="1" dirty="0" smtClean="0">
              <a:solidFill>
                <a:schemeClr val="tx1"/>
              </a:solidFill>
            </a:endParaRPr>
          </a:p>
          <a:p>
            <a:pPr algn="l"/>
            <a:r>
              <a:rPr lang="tr-TR" sz="1800" b="1" dirty="0" smtClean="0">
                <a:solidFill>
                  <a:srgbClr val="FF0000"/>
                </a:solidFill>
              </a:rPr>
              <a:t>3-</a:t>
            </a:r>
            <a:r>
              <a:rPr lang="tr-TR" sz="1800" b="1" dirty="0" smtClean="0">
                <a:solidFill>
                  <a:schemeClr val="tx1"/>
                </a:solidFill>
              </a:rPr>
              <a:t>ASANSÖR YAPIMININ VE REVİZYONUNUN </a:t>
            </a:r>
            <a:r>
              <a:rPr lang="tr-TR" sz="1800" b="1" smtClean="0">
                <a:solidFill>
                  <a:schemeClr val="tx1"/>
                </a:solidFill>
              </a:rPr>
              <a:t>KABUL </a:t>
            </a:r>
            <a:r>
              <a:rPr lang="tr-TR" sz="1800" b="1" smtClean="0">
                <a:solidFill>
                  <a:schemeClr val="tx1"/>
                </a:solidFill>
              </a:rPr>
              <a:t>EDİLMEMESİ </a:t>
            </a:r>
            <a:r>
              <a:rPr lang="tr-TR" sz="1800" b="1" dirty="0" smtClean="0">
                <a:solidFill>
                  <a:schemeClr val="tx1"/>
                </a:solidFill>
              </a:rPr>
              <a:t>HALİNDE KARŞIMIZA GELİCEK TSE CEZALARI VE BLOKLAR İÇİN ARIZA VE PARÇA DEĞİŞİM GİDERLERİ İLE OLUŞACAK MEBLAĞLARIN DAİRELERE ANLIK YANSITILMASI </a:t>
            </a:r>
          </a:p>
          <a:p>
            <a:pPr algn="l"/>
            <a:r>
              <a:rPr lang="tr-TR" sz="1800" b="1" dirty="0" smtClean="0">
                <a:solidFill>
                  <a:srgbClr val="FF0000"/>
                </a:solidFill>
              </a:rPr>
              <a:t>TAHMİNİ TSE CEZALARI  YILLIK 20.000-40.000 TL ,PARÇA DEĞİŞİMİ GİDERİ  75.000-125.000 TL </a:t>
            </a:r>
          </a:p>
          <a:p>
            <a:pPr algn="l"/>
            <a:r>
              <a:rPr lang="tr-TR" sz="1800" b="1" dirty="0" smtClean="0">
                <a:solidFill>
                  <a:srgbClr val="FF0000"/>
                </a:solidFill>
              </a:rPr>
              <a:t>DAİRE BAŞI  250 TL İLE 500 TL ARASI </a:t>
            </a:r>
          </a:p>
          <a:p>
            <a:pPr algn="l"/>
            <a:endParaRPr lang="tr-TR" sz="1600" b="1" dirty="0" smtClean="0">
              <a:solidFill>
                <a:srgbClr val="FF0000"/>
              </a:solidFill>
            </a:endParaRPr>
          </a:p>
          <a:p>
            <a:pPr algn="l"/>
            <a:r>
              <a:rPr lang="tr-TR" sz="1100" b="1" dirty="0" smtClean="0">
                <a:solidFill>
                  <a:srgbClr val="FF0000"/>
                </a:solidFill>
              </a:rPr>
              <a:t>NOT: KOMİSYON ÜYELERİ SEÇİMİ EKİM AYI İÇERİSİNDE BLOK YÖNETİCİSİ SEÇİMİNDE YAPILACAKTIR.BLOKLAR TARAFINDAN KOMİSYON ÜYESİ SEÇİLMEMESİ YADA SEÇİLEMEMESİ SAYININ EKSİK KALMASI HALİNDE ÇOĞUNLUK ARANMAKSIZIN KOMİSYON OLUŞMUŞ SAYILACAKTIR.30 GÜNLÜK SÜRE SON YAPILAN BLOK YÖNETİCİSİ SEÇİM TARİHİNDEN 3 İŞ GÜNÜ SONRASI  BAŞLAYACAKTIR.30 GÜN İÇERİSİNDE KARAR ALINAMAMASI HALİNDE KOMİSYON SONA ERMİŞ SAYILARAK TÜM YETKİ YÖNETİME GEÇECEKTİR.</a:t>
            </a:r>
            <a:endParaRPr lang="tr-TR" sz="1100" b="1" dirty="0">
              <a:solidFill>
                <a:schemeClr val="tx1"/>
              </a:solidFill>
            </a:endParaRPr>
          </a:p>
        </p:txBody>
      </p:sp>
    </p:spTree>
    <p:extLst>
      <p:ext uri="{BB962C8B-B14F-4D97-AF65-F5344CB8AC3E}">
        <p14:creationId xmlns:p14="http://schemas.microsoft.com/office/powerpoint/2010/main" val="231049878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0487" y="33052"/>
            <a:ext cx="1068927" cy="51562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a:xfrm>
            <a:off x="416742" y="188640"/>
            <a:ext cx="7772400" cy="3240359"/>
          </a:xfrm>
        </p:spPr>
        <p:txBody>
          <a:bodyPr>
            <a:normAutofit/>
          </a:bodyPr>
          <a:lstStyle/>
          <a:p>
            <a:r>
              <a:rPr lang="tr-TR" b="1" dirty="0" smtClean="0">
                <a:solidFill>
                  <a:srgbClr val="FF0000"/>
                </a:solidFill>
                <a:latin typeface="Century Schoolbook" panose="02040604050505020304" pitchFamily="18" charset="0"/>
              </a:rPr>
              <a:t>MADDE -13</a:t>
            </a:r>
            <a:br>
              <a:rPr lang="tr-TR" b="1" dirty="0" smtClean="0">
                <a:solidFill>
                  <a:srgbClr val="FF0000"/>
                </a:solidFill>
                <a:latin typeface="Century Schoolbook" panose="02040604050505020304" pitchFamily="18" charset="0"/>
              </a:rPr>
            </a:br>
            <a:r>
              <a:rPr lang="tr-TR" b="1" dirty="0">
                <a:solidFill>
                  <a:srgbClr val="FF0000"/>
                </a:solidFill>
                <a:latin typeface="Century Schoolbook" panose="02040604050505020304" pitchFamily="18" charset="0"/>
              </a:rPr>
              <a:t/>
            </a:r>
            <a:br>
              <a:rPr lang="tr-TR" b="1" dirty="0">
                <a:solidFill>
                  <a:srgbClr val="FF0000"/>
                </a:solidFill>
                <a:latin typeface="Century Schoolbook" panose="02040604050505020304" pitchFamily="18" charset="0"/>
              </a:rPr>
            </a:br>
            <a:r>
              <a:rPr lang="tr-TR" b="1" dirty="0" smtClean="0">
                <a:solidFill>
                  <a:srgbClr val="FF0000"/>
                </a:solidFill>
                <a:latin typeface="Century Schoolbook" panose="02040604050505020304" pitchFamily="18" charset="0"/>
              </a:rPr>
              <a:t>HUKUKİ KONULAR </a:t>
            </a:r>
            <a:endParaRPr lang="tr-TR" b="1" dirty="0">
              <a:solidFill>
                <a:srgbClr val="FF0000"/>
              </a:solidFill>
              <a:latin typeface="Century Schoolbook" panose="02040604050505020304" pitchFamily="18" charset="0"/>
            </a:endParaRPr>
          </a:p>
        </p:txBody>
      </p:sp>
    </p:spTree>
    <p:extLst>
      <p:ext uri="{BB962C8B-B14F-4D97-AF65-F5344CB8AC3E}">
        <p14:creationId xmlns:p14="http://schemas.microsoft.com/office/powerpoint/2010/main" val="20335014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5486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476672"/>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TSE İCRA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251520" y="548680"/>
            <a:ext cx="8659583" cy="6048672"/>
          </a:xfrm>
        </p:spPr>
        <p:txBody>
          <a:bodyPr>
            <a:normAutofit/>
          </a:bodyPr>
          <a:lstStyle/>
          <a:p>
            <a:pPr marL="0" indent="0" algn="ctr">
              <a:buNone/>
            </a:pPr>
            <a:r>
              <a:rPr lang="tr-TR" sz="1000" b="1" i="1" dirty="0" smtClean="0">
                <a:solidFill>
                  <a:schemeClr val="tx1">
                    <a:lumMod val="85000"/>
                    <a:lumOff val="15000"/>
                  </a:schemeClr>
                </a:solidFill>
                <a:latin typeface="Century Schoolbook" pitchFamily="18" charset="0"/>
              </a:rPr>
              <a:t> </a:t>
            </a:r>
            <a:r>
              <a:rPr lang="tr-TR" sz="1400" b="1" i="1" dirty="0" smtClean="0">
                <a:solidFill>
                  <a:schemeClr val="tx1">
                    <a:lumMod val="85000"/>
                    <a:lumOff val="15000"/>
                  </a:schemeClr>
                </a:solidFill>
                <a:latin typeface="Century Schoolbook" pitchFamily="18" charset="0"/>
              </a:rPr>
              <a:t>TSE TARAFINDAN GEBZE 4.İCRA MÜDÜRLÜĞÜNDEN GELEN İCRA TSE İLE PROTOKOL YAPILARAK   TAKSİTLENDİRİLİP  ÖDENDİ </a:t>
            </a:r>
            <a:endParaRPr lang="tr-TR" sz="1400" b="1" i="1" dirty="0">
              <a:solidFill>
                <a:schemeClr val="tx1">
                  <a:lumMod val="85000"/>
                  <a:lumOff val="15000"/>
                </a:schemeClr>
              </a:solidFill>
              <a:latin typeface="Century Schoolbook" pitchFamily="18"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6263"/>
          <a:stretch/>
        </p:blipFill>
        <p:spPr>
          <a:xfrm>
            <a:off x="0" y="1124744"/>
            <a:ext cx="4427984" cy="571283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7984" y="1124744"/>
            <a:ext cx="4716016" cy="5712830"/>
          </a:xfrm>
          <a:prstGeom prst="rect">
            <a:avLst/>
          </a:prstGeom>
        </p:spPr>
      </p:pic>
    </p:spTree>
    <p:extLst>
      <p:ext uri="{BB962C8B-B14F-4D97-AF65-F5344CB8AC3E}">
        <p14:creationId xmlns:p14="http://schemas.microsoft.com/office/powerpoint/2010/main" val="333278214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352" y="0"/>
            <a:ext cx="1228725" cy="5028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67544" y="0"/>
            <a:ext cx="8219256" cy="502820"/>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ASES İŞÇİ DAVALARI  </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251520" y="502820"/>
            <a:ext cx="8659583" cy="6094532"/>
          </a:xfrm>
        </p:spPr>
        <p:txBody>
          <a:bodyPr>
            <a:normAutofit/>
          </a:bodyPr>
          <a:lstStyle/>
          <a:p>
            <a:pPr marL="0" indent="0" algn="ctr">
              <a:buNone/>
            </a:pPr>
            <a:r>
              <a:rPr lang="tr-TR" sz="1400" b="1" i="1" dirty="0" smtClean="0">
                <a:solidFill>
                  <a:schemeClr val="tx1">
                    <a:lumMod val="85000"/>
                    <a:lumOff val="15000"/>
                  </a:schemeClr>
                </a:solidFill>
                <a:latin typeface="Century Schoolbook" pitchFamily="18" charset="0"/>
              </a:rPr>
              <a:t>14.01.2016 TARİHİNDE SİTEMİZE AÇILAN İŞÇİ VE İŞVEREN ALACAK DAVASI 09.07.2019 TARİHİNDE KARARA BAĞLANMIŞTIR. </a:t>
            </a:r>
            <a:r>
              <a:rPr lang="tr-TR" sz="1400" b="1" dirty="0" smtClean="0"/>
              <a:t> </a:t>
            </a:r>
            <a:r>
              <a:rPr lang="tr-TR" sz="1400" b="1" dirty="0">
                <a:solidFill>
                  <a:srgbClr val="FF0000"/>
                </a:solidFill>
              </a:rPr>
              <a:t>DAVACI MURAT POLAT </a:t>
            </a:r>
            <a:r>
              <a:rPr lang="tr-TR" sz="1400" b="1" dirty="0"/>
              <a:t>‘a  </a:t>
            </a:r>
            <a:r>
              <a:rPr lang="tr-TR" sz="1400" b="1" dirty="0" smtClean="0"/>
              <a:t>sitemizin </a:t>
            </a:r>
            <a:r>
              <a:rPr lang="tr-TR" sz="1400" b="1" dirty="0">
                <a:solidFill>
                  <a:srgbClr val="FF0000"/>
                </a:solidFill>
              </a:rPr>
              <a:t>36.000 tl Tazminat </a:t>
            </a:r>
            <a:r>
              <a:rPr lang="tr-TR" sz="1400" b="1" dirty="0"/>
              <a:t>ödemesi kesinleşmiştir. Davalı ‘ya ödeme yapılamaması durumunda haciz işlemlerine başlanacaktır. ( davayı temyize götürmek bir seçenek olarak önümüzde durmakta fakat zaman kazanmakta başka bir faydası olmayacaktır) buna banzer </a:t>
            </a:r>
            <a:r>
              <a:rPr lang="tr-TR" sz="1400" b="1" dirty="0">
                <a:solidFill>
                  <a:srgbClr val="FF0000"/>
                </a:solidFill>
              </a:rPr>
              <a:t>10 dava ortalama 400.000 TL BİR TAZMİNAT </a:t>
            </a:r>
            <a:r>
              <a:rPr lang="tr-TR" sz="1400" b="1" dirty="0"/>
              <a:t>İLE KARŞI KARŞIYA KALMIŞ DURUMDAYIZ.</a:t>
            </a:r>
          </a:p>
          <a:p>
            <a:pPr marL="0" indent="0" algn="ctr">
              <a:buNone/>
            </a:pPr>
            <a:endParaRPr lang="tr-TR" sz="1400" b="1" i="1" dirty="0">
              <a:solidFill>
                <a:schemeClr val="tx1">
                  <a:lumMod val="85000"/>
                  <a:lumOff val="15000"/>
                </a:schemeClr>
              </a:solidFill>
              <a:latin typeface="Century Schoolbook" pitchFamily="18"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25149"/>
          <a:stretch/>
        </p:blipFill>
        <p:spPr>
          <a:xfrm>
            <a:off x="0" y="1628802"/>
            <a:ext cx="4355976" cy="5229198"/>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r="38881" b="17920"/>
          <a:stretch/>
        </p:blipFill>
        <p:spPr>
          <a:xfrm>
            <a:off x="4355976" y="1628802"/>
            <a:ext cx="4788024" cy="5229198"/>
          </a:xfrm>
          <a:prstGeom prst="rect">
            <a:avLst/>
          </a:prstGeom>
        </p:spPr>
      </p:pic>
    </p:spTree>
    <p:extLst>
      <p:ext uri="{BB962C8B-B14F-4D97-AF65-F5344CB8AC3E}">
        <p14:creationId xmlns:p14="http://schemas.microsoft.com/office/powerpoint/2010/main" val="409007334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0"/>
            <a:ext cx="1516757" cy="6206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0"/>
            <a:ext cx="8229600" cy="692696"/>
          </a:xfrm>
          <a:effectLst>
            <a:outerShdw blurRad="50800" dist="38100" dir="2700000" algn="tl" rotWithShape="0">
              <a:prstClr val="black">
                <a:alpha val="40000"/>
              </a:prstClr>
            </a:outerShdw>
          </a:effectLst>
        </p:spPr>
        <p:txBody>
          <a:bodyPr>
            <a:normAutofit fontScale="90000"/>
          </a:bodyPr>
          <a:lstStyle/>
          <a:p>
            <a:r>
              <a:rPr lang="tr-TR" b="1" i="1" dirty="0" smtClean="0">
                <a:solidFill>
                  <a:srgbClr val="FF0000"/>
                </a:solidFill>
                <a:latin typeface="Century Schoolbook" pitchFamily="18" charset="0"/>
              </a:rPr>
              <a:t>ASİST İCRA</a:t>
            </a:r>
            <a:endParaRPr lang="tr-TR" b="1" i="1" dirty="0">
              <a:solidFill>
                <a:srgbClr val="FF0000"/>
              </a:solidFill>
              <a:latin typeface="Century Schoolbook" pitchFamily="18" charset="0"/>
            </a:endParaRPr>
          </a:p>
        </p:txBody>
      </p:sp>
      <p:sp>
        <p:nvSpPr>
          <p:cNvPr id="5" name="Content Placeholder 4"/>
          <p:cNvSpPr>
            <a:spLocks noGrp="1"/>
          </p:cNvSpPr>
          <p:nvPr>
            <p:ph idx="1"/>
          </p:nvPr>
        </p:nvSpPr>
        <p:spPr>
          <a:xfrm>
            <a:off x="251520" y="620688"/>
            <a:ext cx="8659583" cy="5976664"/>
          </a:xfrm>
        </p:spPr>
        <p:txBody>
          <a:bodyPr>
            <a:normAutofit/>
          </a:bodyPr>
          <a:lstStyle/>
          <a:p>
            <a:pPr marL="0" indent="0" algn="ctr">
              <a:buNone/>
            </a:pPr>
            <a:r>
              <a:rPr lang="tr-TR" sz="1000" b="1" i="1" dirty="0" smtClean="0">
                <a:solidFill>
                  <a:schemeClr val="tx1">
                    <a:lumMod val="85000"/>
                    <a:lumOff val="15000"/>
                  </a:schemeClr>
                </a:solidFill>
                <a:latin typeface="Century Schoolbook" pitchFamily="18" charset="0"/>
              </a:rPr>
              <a:t> </a:t>
            </a:r>
            <a:r>
              <a:rPr lang="tr-TR" sz="1600" b="1" i="1" dirty="0" smtClean="0">
                <a:solidFill>
                  <a:schemeClr val="tx1">
                    <a:lumMod val="85000"/>
                    <a:lumOff val="15000"/>
                  </a:schemeClr>
                </a:solidFill>
                <a:latin typeface="Century Schoolbook" pitchFamily="18" charset="0"/>
              </a:rPr>
              <a:t>ASİST GÜVENLİK FİRMASI TARAFINDAN GÖNDERİLEN 46.000 TL İCRA DOSYASI PROTOKOL YAPILARAK 10 TAKSİT 30.600 TL OLARAK ÖDENİYOR</a:t>
            </a:r>
            <a:endParaRPr lang="tr-TR" sz="1600" b="1" i="1" dirty="0">
              <a:solidFill>
                <a:schemeClr val="tx1">
                  <a:lumMod val="85000"/>
                  <a:lumOff val="15000"/>
                </a:schemeClr>
              </a:solidFill>
              <a:latin typeface="Century Schoolbook"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6752"/>
            <a:ext cx="4211960" cy="566124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8267" y="1171765"/>
            <a:ext cx="4829125" cy="5616624"/>
          </a:xfrm>
          <a:prstGeom prst="rect">
            <a:avLst/>
          </a:prstGeom>
        </p:spPr>
      </p:pic>
    </p:spTree>
    <p:extLst>
      <p:ext uri="{BB962C8B-B14F-4D97-AF65-F5344CB8AC3E}">
        <p14:creationId xmlns:p14="http://schemas.microsoft.com/office/powerpoint/2010/main" val="80420509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3"/>
          <p:cNvSpPr txBox="1">
            <a:spLocks/>
          </p:cNvSpPr>
          <p:nvPr/>
        </p:nvSpPr>
        <p:spPr>
          <a:xfrm>
            <a:off x="543831" y="5157192"/>
            <a:ext cx="8352928" cy="106613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tr-TR" sz="5400" b="1" dirty="0">
              <a:solidFill>
                <a:schemeClr val="tx2"/>
              </a:solidFill>
            </a:endParaRPr>
          </a:p>
        </p:txBody>
      </p:sp>
      <p:sp>
        <p:nvSpPr>
          <p:cNvPr id="8" name="Title 7"/>
          <p:cNvSpPr>
            <a:spLocks noGrp="1"/>
          </p:cNvSpPr>
          <p:nvPr>
            <p:ph type="title"/>
          </p:nvPr>
        </p:nvSpPr>
        <p:spPr>
          <a:xfrm>
            <a:off x="251521" y="0"/>
            <a:ext cx="8645238" cy="1484784"/>
          </a:xfrm>
        </p:spPr>
        <p:txBody>
          <a:bodyPr>
            <a:normAutofit/>
          </a:bodyPr>
          <a:lstStyle/>
          <a:p>
            <a:r>
              <a:rPr lang="tr-TR" b="1" i="1" dirty="0" smtClean="0">
                <a:solidFill>
                  <a:srgbClr val="FF0000"/>
                </a:solidFill>
                <a:latin typeface="+mn-lt"/>
              </a:rPr>
              <a:t>İSTANBUL ASANSÖR SÖZLEŞMESİ</a:t>
            </a:r>
            <a:br>
              <a:rPr lang="tr-TR" b="1" i="1" dirty="0" smtClean="0">
                <a:solidFill>
                  <a:srgbClr val="FF0000"/>
                </a:solidFill>
                <a:latin typeface="+mn-lt"/>
              </a:rPr>
            </a:br>
            <a:r>
              <a:rPr lang="tr-TR" sz="1400" b="1" i="1" dirty="0" smtClean="0">
                <a:latin typeface="+mn-lt"/>
              </a:rPr>
              <a:t>03.04.2018 TARİHİNDE İSTANBUL ASANSÖR FİRMASI İLE MAVİ ETİKET ALACAK ŞEKİLDE YAPILAN YENİLEME SÖZLEŞMESİ VE BU SÖZLEŞE DETAYLARININ TAMAMLANAMAMASI SONRASI EK- PROTOKOL YAPILMIŞTIR. </a:t>
            </a:r>
            <a:endParaRPr lang="tr-TR" sz="1400" b="1" i="1" dirty="0">
              <a:latin typeface="+mn-lt"/>
            </a:endParaRPr>
          </a:p>
        </p:txBody>
      </p:sp>
      <p:pic>
        <p:nvPicPr>
          <p:cNvPr id="7" name="Content Placeholder 9"/>
          <p:cNvPicPr>
            <a:picLocks noChangeAspect="1"/>
          </p:cNvPicPr>
          <p:nvPr/>
        </p:nvPicPr>
        <p:blipFill rotWithShape="1">
          <a:blip r:embed="rId2" cstate="print">
            <a:extLst>
              <a:ext uri="{28A0092B-C50C-407E-A947-70E740481C1C}">
                <a14:useLocalDpi xmlns:a14="http://schemas.microsoft.com/office/drawing/2010/main" val="0"/>
              </a:ext>
            </a:extLst>
          </a:blip>
          <a:srcRect t="8032" b="5031"/>
          <a:stretch/>
        </p:blipFill>
        <p:spPr>
          <a:xfrm>
            <a:off x="35495" y="1628800"/>
            <a:ext cx="2736305" cy="5060590"/>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7449" b="2872"/>
          <a:stretch/>
        </p:blipFill>
        <p:spPr>
          <a:xfrm>
            <a:off x="2843807" y="1628800"/>
            <a:ext cx="2919229" cy="4361923"/>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1665" t="12111" r="1665" b="5022"/>
          <a:stretch/>
        </p:blipFill>
        <p:spPr>
          <a:xfrm>
            <a:off x="5789839" y="1628800"/>
            <a:ext cx="3273459" cy="5112568"/>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4930" r="20133"/>
          <a:stretch/>
        </p:blipFill>
        <p:spPr>
          <a:xfrm rot="16200000">
            <a:off x="3871375" y="4963155"/>
            <a:ext cx="864096" cy="2919231"/>
          </a:xfrm>
          <a:prstGeom prst="rect">
            <a:avLst/>
          </a:prstGeom>
        </p:spPr>
      </p:pic>
    </p:spTree>
    <p:extLst>
      <p:ext uri="{BB962C8B-B14F-4D97-AF65-F5344CB8AC3E}">
        <p14:creationId xmlns:p14="http://schemas.microsoft.com/office/powerpoint/2010/main" val="230880771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4350" y="33052"/>
            <a:ext cx="919650" cy="4436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effectLst>
            <a:outerShdw blurRad="50800" dist="38100" dir="2700000" algn="tl" rotWithShape="0">
              <a:prstClr val="black">
                <a:alpha val="40000"/>
              </a:prstClr>
            </a:outerShdw>
          </a:effectLst>
        </p:spPr>
        <p:txBody>
          <a:bodyPr>
            <a:normAutofit fontScale="90000"/>
          </a:bodyPr>
          <a:lstStyle/>
          <a:p>
            <a:r>
              <a:rPr lang="tr-TR" sz="2700" b="1" i="1" dirty="0" smtClean="0">
                <a:solidFill>
                  <a:srgbClr val="FF0000"/>
                </a:solidFill>
                <a:latin typeface="Century Schoolbook" pitchFamily="18" charset="0"/>
              </a:rPr>
              <a:t/>
            </a:r>
            <a:br>
              <a:rPr lang="tr-TR" sz="2700" b="1" i="1" dirty="0" smtClean="0">
                <a:solidFill>
                  <a:srgbClr val="FF0000"/>
                </a:solidFill>
                <a:latin typeface="Century Schoolbook" pitchFamily="18" charset="0"/>
              </a:rPr>
            </a:br>
            <a:r>
              <a:rPr lang="tr-TR" sz="3600" b="1" i="1" dirty="0" smtClean="0">
                <a:solidFill>
                  <a:srgbClr val="FF0000"/>
                </a:solidFill>
                <a:latin typeface="Century Schoolbook" pitchFamily="18" charset="0"/>
              </a:rPr>
              <a:t>İŞÇİ DAVALARI SONUÇLARININ OYLANMASI </a:t>
            </a:r>
            <a:r>
              <a:rPr lang="tr-TR" sz="2700" b="1" i="1" dirty="0">
                <a:solidFill>
                  <a:srgbClr val="FF0000"/>
                </a:solidFill>
                <a:latin typeface="Century Schoolbook" pitchFamily="18" charset="0"/>
              </a:rPr>
              <a:t/>
            </a:r>
            <a:br>
              <a:rPr lang="tr-TR" sz="2700" b="1" i="1" dirty="0">
                <a:solidFill>
                  <a:srgbClr val="FF0000"/>
                </a:solidFill>
                <a:latin typeface="Century Schoolbook" pitchFamily="18" charset="0"/>
              </a:rPr>
            </a:br>
            <a:r>
              <a:rPr lang="tr-TR" sz="2700" b="1" i="1" dirty="0" smtClean="0">
                <a:solidFill>
                  <a:srgbClr val="FF0000"/>
                </a:solidFill>
                <a:latin typeface="Century Schoolbook" pitchFamily="18" charset="0"/>
              </a:rPr>
              <a:t/>
            </a:r>
            <a:br>
              <a:rPr lang="tr-TR" sz="2700" b="1" i="1" dirty="0" smtClean="0">
                <a:solidFill>
                  <a:srgbClr val="FF0000"/>
                </a:solidFill>
                <a:latin typeface="Century Schoolbook" pitchFamily="18" charset="0"/>
              </a:rPr>
            </a:br>
            <a:r>
              <a:rPr lang="tr-TR" sz="2700" b="1" i="1" dirty="0">
                <a:solidFill>
                  <a:srgbClr val="FF0000"/>
                </a:solidFill>
                <a:latin typeface="Century Schoolbook" pitchFamily="18" charset="0"/>
              </a:rPr>
              <a:t/>
            </a:r>
            <a:br>
              <a:rPr lang="tr-TR" sz="2700" b="1" i="1" dirty="0">
                <a:solidFill>
                  <a:srgbClr val="FF0000"/>
                </a:solidFill>
                <a:latin typeface="Century Schoolbook" pitchFamily="18" charset="0"/>
              </a:rPr>
            </a:br>
            <a:endParaRPr lang="tr-TR" sz="2700" b="1" i="1" dirty="0">
              <a:solidFill>
                <a:srgbClr val="FF0000"/>
              </a:solidFill>
              <a:latin typeface="Century Schoolbook" pitchFamily="18" charset="0"/>
            </a:endParaRPr>
          </a:p>
        </p:txBody>
      </p:sp>
      <p:graphicFrame>
        <p:nvGraphicFramePr>
          <p:cNvPr id="3" name="Diagram 2"/>
          <p:cNvGraphicFramePr/>
          <p:nvPr>
            <p:extLst>
              <p:ext uri="{D42A27DB-BD31-4B8C-83A1-F6EECF244321}">
                <p14:modId xmlns:p14="http://schemas.microsoft.com/office/powerpoint/2010/main" val="2308220899"/>
              </p:ext>
            </p:extLst>
          </p:nvPr>
        </p:nvGraphicFramePr>
        <p:xfrm>
          <a:off x="206672" y="1340768"/>
          <a:ext cx="8749902"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523299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selaleevleri.org/up/selale/up/sel_0_2009_3_2_14_16_33_6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4350" y="33052"/>
            <a:ext cx="919650" cy="4436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effectLst>
            <a:outerShdw blurRad="50800" dist="38100" dir="2700000" algn="tl" rotWithShape="0">
              <a:prstClr val="black">
                <a:alpha val="40000"/>
              </a:prstClr>
            </a:outerShdw>
          </a:effectLst>
        </p:spPr>
        <p:txBody>
          <a:bodyPr>
            <a:normAutofit/>
          </a:bodyPr>
          <a:lstStyle/>
          <a:p>
            <a:r>
              <a:rPr lang="tr-TR" sz="2700" b="1" i="1" dirty="0" smtClean="0">
                <a:solidFill>
                  <a:srgbClr val="FF0000"/>
                </a:solidFill>
                <a:latin typeface="Century Schoolbook" pitchFamily="18" charset="0"/>
              </a:rPr>
              <a:t/>
            </a:r>
            <a:br>
              <a:rPr lang="tr-TR" sz="2700" b="1" i="1" dirty="0" smtClean="0">
                <a:solidFill>
                  <a:srgbClr val="FF0000"/>
                </a:solidFill>
                <a:latin typeface="Century Schoolbook" pitchFamily="18" charset="0"/>
              </a:rPr>
            </a:br>
            <a:r>
              <a:rPr lang="tr-TR" sz="2700" b="1" i="1" dirty="0">
                <a:solidFill>
                  <a:srgbClr val="FF0000"/>
                </a:solidFill>
                <a:latin typeface="Century Schoolbook" pitchFamily="18" charset="0"/>
              </a:rPr>
              <a:t/>
            </a:r>
            <a:br>
              <a:rPr lang="tr-TR" sz="2700" b="1" i="1" dirty="0">
                <a:solidFill>
                  <a:srgbClr val="FF0000"/>
                </a:solidFill>
                <a:latin typeface="Century Schoolbook" pitchFamily="18" charset="0"/>
              </a:rPr>
            </a:br>
            <a:endParaRPr lang="tr-TR" sz="2700" b="1" i="1" dirty="0">
              <a:solidFill>
                <a:srgbClr val="FF0000"/>
              </a:solidFill>
              <a:latin typeface="Century Schoolbook" pitchFamily="18" charset="0"/>
            </a:endParaRPr>
          </a:p>
        </p:txBody>
      </p:sp>
      <p:sp>
        <p:nvSpPr>
          <p:cNvPr id="4" name="Subtitle 3"/>
          <p:cNvSpPr>
            <a:spLocks noGrp="1"/>
          </p:cNvSpPr>
          <p:nvPr>
            <p:ph type="subTitle" idx="1"/>
          </p:nvPr>
        </p:nvSpPr>
        <p:spPr>
          <a:xfrm>
            <a:off x="611560" y="764704"/>
            <a:ext cx="8208912" cy="5040560"/>
          </a:xfrm>
        </p:spPr>
        <p:txBody>
          <a:bodyPr>
            <a:noAutofit/>
          </a:bodyPr>
          <a:lstStyle/>
          <a:p>
            <a:r>
              <a:rPr lang="tr-TR" sz="4800" b="1" dirty="0" smtClean="0">
                <a:solidFill>
                  <a:srgbClr val="FF0000"/>
                </a:solidFill>
                <a:latin typeface="Century Schoolbook" panose="02040604050505020304" pitchFamily="18" charset="0"/>
              </a:rPr>
              <a:t>DİLEK </a:t>
            </a:r>
          </a:p>
          <a:p>
            <a:r>
              <a:rPr lang="tr-TR" sz="4800" b="1" dirty="0" smtClean="0">
                <a:solidFill>
                  <a:srgbClr val="FF0000"/>
                </a:solidFill>
                <a:latin typeface="Century Schoolbook" panose="02040604050505020304" pitchFamily="18" charset="0"/>
              </a:rPr>
              <a:t>VE </a:t>
            </a:r>
          </a:p>
          <a:p>
            <a:r>
              <a:rPr lang="tr-TR" sz="4800" b="1" dirty="0" smtClean="0">
                <a:solidFill>
                  <a:srgbClr val="FF0000"/>
                </a:solidFill>
                <a:latin typeface="Century Schoolbook" panose="02040604050505020304" pitchFamily="18" charset="0"/>
              </a:rPr>
              <a:t>TEMENNİLER </a:t>
            </a:r>
          </a:p>
          <a:p>
            <a:endParaRPr lang="tr-TR" sz="4800" b="1" dirty="0">
              <a:solidFill>
                <a:srgbClr val="FF0000"/>
              </a:solidFill>
              <a:latin typeface="Century Schoolbook" panose="02040604050505020304" pitchFamily="18" charset="0"/>
            </a:endParaRPr>
          </a:p>
          <a:p>
            <a:r>
              <a:rPr lang="tr-TR" sz="4800" b="1" dirty="0" smtClean="0">
                <a:solidFill>
                  <a:srgbClr val="FF0000"/>
                </a:solidFill>
                <a:latin typeface="Century Schoolbook" panose="02040604050505020304" pitchFamily="18" charset="0"/>
              </a:rPr>
              <a:t>KAPANIŞ</a:t>
            </a:r>
            <a:endParaRPr lang="tr-TR" sz="4800" b="1" dirty="0">
              <a:solidFill>
                <a:srgbClr val="FF0000"/>
              </a:solidFill>
              <a:latin typeface="Century Schoolbook" panose="02040604050505020304" pitchFamily="18" charset="0"/>
            </a:endParaRPr>
          </a:p>
        </p:txBody>
      </p:sp>
    </p:spTree>
    <p:extLst>
      <p:ext uri="{BB962C8B-B14F-4D97-AF65-F5344CB8AC3E}">
        <p14:creationId xmlns:p14="http://schemas.microsoft.com/office/powerpoint/2010/main" val="358816660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1096</TotalTime>
  <Words>1664</Words>
  <Application>Microsoft Office PowerPoint</Application>
  <PresentationFormat>On-screen Show (4:3)</PresentationFormat>
  <Paragraphs>214</Paragraphs>
  <Slides>50</Slides>
  <Notes>0</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Office Theme</vt:lpstr>
      <vt:lpstr>Worksheet</vt:lpstr>
      <vt:lpstr>ŞELALE EVLERİ GENEL KURUL</vt:lpstr>
      <vt:lpstr>PowerPoint Presentation</vt:lpstr>
      <vt:lpstr>PowerPoint Presentation</vt:lpstr>
      <vt:lpstr>PowerPoint Presentation</vt:lpstr>
      <vt:lpstr> ŞELALE EVLERİ GENEL KURUL  </vt:lpstr>
      <vt:lpstr> ŞELALE EVLERİ GENEL KURUL </vt:lpstr>
      <vt:lpstr> ŞELALE EVLERİ GENEL KURUL </vt:lpstr>
      <vt:lpstr>ASANSÖR  </vt:lpstr>
      <vt:lpstr>TSE İCRA  </vt:lpstr>
      <vt:lpstr>ASİST İCRA</vt:lpstr>
      <vt:lpstr>ASES İŞÇİ DAVALARI  </vt:lpstr>
      <vt:lpstr>A-1 İSTİNAT DUVARI  </vt:lpstr>
      <vt:lpstr>YENİLEMELER</vt:lpstr>
      <vt:lpstr>YENİLEMELER </vt:lpstr>
      <vt:lpstr>YENİLEMELER </vt:lpstr>
      <vt:lpstr>YENİLEMELER</vt:lpstr>
      <vt:lpstr>YENİLEMELER </vt:lpstr>
      <vt:lpstr>YENİLEMELER</vt:lpstr>
      <vt:lpstr>YENİLEMELER </vt:lpstr>
      <vt:lpstr>YENİLEMELER </vt:lpstr>
      <vt:lpstr>YENİLEMELER </vt:lpstr>
      <vt:lpstr>YENİLEMELER</vt:lpstr>
      <vt:lpstr>YENİLEMELER </vt:lpstr>
      <vt:lpstr>PROJE</vt:lpstr>
      <vt:lpstr>PROJE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BAŞABAŞ NOKTASI </vt:lpstr>
      <vt:lpstr>MADDE -10  AİDAT MİKTARININ GENEL KURULA SUNULMASI VE OYLANMASI </vt:lpstr>
      <vt:lpstr> İşletme Raporu güncel ve öngörülmeyen giderler başabaş noktası  hesaplandığında Gelecek dönem eski bakiye olmasına rağmen  Aidatın  250 TL  olarak öngörülmüştür</vt:lpstr>
      <vt:lpstr>MADDE -11  ŞELALE EVLERİ SİTESİ PERSONELİ HAKKINDA GÖRÜŞME VE OYLAMALAR</vt:lpstr>
      <vt:lpstr>BLOK ÇALIŞANLARI VE TAŞERON EDİLMESİ  HAKKINDA  </vt:lpstr>
      <vt:lpstr>MADDE -11 OYLANMASI </vt:lpstr>
      <vt:lpstr>   BLOK GÖREVLİLERİ İÇİN ÖNGÖRÜLEN  TAZMİNAT EK BÜTÇE ÖNERİLERİ   </vt:lpstr>
      <vt:lpstr>MADDE -12   ASANSÖR</vt:lpstr>
      <vt:lpstr>MADDE -12 OYLANMASI  </vt:lpstr>
      <vt:lpstr>MADDE -13  HUKUKİ KONULAR </vt:lpstr>
      <vt:lpstr>TSE İCRA  </vt:lpstr>
      <vt:lpstr>ASES İŞÇİ DAVALARI  </vt:lpstr>
      <vt:lpstr>ASİST İCRA</vt:lpstr>
      <vt:lpstr>İSTANBUL ASANSÖR SÖZLEŞMESİ 03.04.2018 TARİHİNDE İSTANBUL ASANSÖR FİRMASI İLE MAVİ ETİKET ALACAK ŞEKİLDE YAPILAN YENİLEME SÖZLEŞMESİ VE BU SÖZLEŞE DETAYLARININ TAMAMLANAMAMASI SONRASI EK- PROTOKOL YAPILMIŞTIR. </vt:lpstr>
      <vt:lpstr> İŞÇİ DAVALARI SONUÇLARININ OYLANMASI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İŞLETME PROJESİ</dc:title>
  <dc:creator>ŞelaleEvleri</dc:creator>
  <cp:lastModifiedBy>umutefe sahan</cp:lastModifiedBy>
  <cp:revision>90</cp:revision>
  <dcterms:created xsi:type="dcterms:W3CDTF">2019-09-17T13:26:35Z</dcterms:created>
  <dcterms:modified xsi:type="dcterms:W3CDTF">2019-10-13T10:10:41Z</dcterms:modified>
</cp:coreProperties>
</file>